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56" r:id="rId2"/>
    <p:sldId id="271" r:id="rId3"/>
    <p:sldId id="272" r:id="rId4"/>
    <p:sldId id="273" r:id="rId5"/>
    <p:sldId id="274" r:id="rId6"/>
    <p:sldId id="275" r:id="rId7"/>
    <p:sldId id="276" r:id="rId8"/>
    <p:sldId id="277" r:id="rId9"/>
    <p:sldId id="280" r:id="rId10"/>
    <p:sldId id="281" r:id="rId11"/>
    <p:sldId id="279" r:id="rId12"/>
    <p:sldId id="278" r:id="rId13"/>
    <p:sldId id="282" r:id="rId14"/>
    <p:sldId id="283" r:id="rId15"/>
    <p:sldId id="284" r:id="rId16"/>
    <p:sldId id="285" r:id="rId17"/>
    <p:sldId id="286" r:id="rId18"/>
    <p:sldId id="287" r:id="rId19"/>
    <p:sldId id="288"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31" r:id="rId42"/>
    <p:sldId id="339" r:id="rId43"/>
    <p:sldId id="338" r:id="rId44"/>
    <p:sldId id="332" r:id="rId45"/>
    <p:sldId id="333" r:id="rId46"/>
    <p:sldId id="334" r:id="rId47"/>
    <p:sldId id="311" r:id="rId48"/>
    <p:sldId id="312" r:id="rId49"/>
    <p:sldId id="313" r:id="rId50"/>
    <p:sldId id="314" r:id="rId51"/>
    <p:sldId id="318" r:id="rId52"/>
    <p:sldId id="319" r:id="rId53"/>
    <p:sldId id="320" r:id="rId54"/>
    <p:sldId id="315" r:id="rId55"/>
    <p:sldId id="316" r:id="rId56"/>
    <p:sldId id="321" r:id="rId57"/>
    <p:sldId id="317" r:id="rId58"/>
    <p:sldId id="322" r:id="rId59"/>
    <p:sldId id="325" r:id="rId60"/>
    <p:sldId id="326" r:id="rId61"/>
    <p:sldId id="323" r:id="rId62"/>
    <p:sldId id="324" r:id="rId63"/>
    <p:sldId id="327" r:id="rId64"/>
    <p:sldId id="328" r:id="rId65"/>
    <p:sldId id="329" r:id="rId66"/>
    <p:sldId id="330" r:id="rId67"/>
    <p:sldId id="335" r:id="rId68"/>
    <p:sldId id="336" r:id="rId69"/>
    <p:sldId id="33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2"/>
            <p14:sldId id="273"/>
            <p14:sldId id="274"/>
            <p14:sldId id="275"/>
            <p14:sldId id="276"/>
            <p14:sldId id="277"/>
            <p14:sldId id="280"/>
            <p14:sldId id="281"/>
            <p14:sldId id="279"/>
            <p14:sldId id="278"/>
            <p14:sldId id="282"/>
            <p14:sldId id="283"/>
            <p14:sldId id="284"/>
            <p14:sldId id="285"/>
            <p14:sldId id="286"/>
            <p14:sldId id="287"/>
            <p14:sldId id="288"/>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31"/>
            <p14:sldId id="339"/>
            <p14:sldId id="338"/>
            <p14:sldId id="332"/>
            <p14:sldId id="333"/>
            <p14:sldId id="334"/>
            <p14:sldId id="311"/>
            <p14:sldId id="312"/>
            <p14:sldId id="313"/>
            <p14:sldId id="314"/>
            <p14:sldId id="318"/>
            <p14:sldId id="319"/>
            <p14:sldId id="320"/>
            <p14:sldId id="315"/>
            <p14:sldId id="316"/>
            <p14:sldId id="321"/>
            <p14:sldId id="317"/>
            <p14:sldId id="322"/>
            <p14:sldId id="325"/>
            <p14:sldId id="326"/>
            <p14:sldId id="323"/>
            <p14:sldId id="324"/>
            <p14:sldId id="327"/>
            <p14:sldId id="328"/>
            <p14:sldId id="329"/>
            <p14:sldId id="330"/>
            <p14:sldId id="335"/>
            <p14:sldId id="336"/>
            <p14:sldId id="3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14" autoAdjust="0"/>
  </p:normalViewPr>
  <p:slideViewPr>
    <p:cSldViewPr snapToGrid="0">
      <p:cViewPr>
        <p:scale>
          <a:sx n="100" d="100"/>
          <a:sy n="100" d="100"/>
        </p:scale>
        <p:origin x="85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8/16/2021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8/16/2021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Edit Master text styles</a:t>
            </a:r>
          </a:p>
          <a:p>
            <a:pPr marL="228600" lvl="0" indent="-228600" algn="l" defTabSz="914400" rtl="0" eaLnBrk="1" latinLnBrk="0" hangingPunct="1">
              <a:lnSpc>
                <a:spcPct val="90000"/>
              </a:lnSpc>
              <a:spcBef>
                <a:spcPct val="30000"/>
              </a:spcBef>
              <a:buFont typeface="Arial" panose="020B0604020202020204" pitchFamily="34" charset="0"/>
              <a:buChar char="•"/>
            </a:pPr>
            <a:r>
              <a:rPr lang="en-US" dirty="0"/>
              <a:t>Second level</a:t>
            </a:r>
          </a:p>
          <a:p>
            <a:pPr marL="685800" lvl="1" indent="-228600" algn="l" defTabSz="914400" rtl="0" eaLnBrk="1" latinLnBrk="0" hangingPunct="1">
              <a:lnSpc>
                <a:spcPct val="90000"/>
              </a:lnSpc>
              <a:spcBef>
                <a:spcPct val="30000"/>
              </a:spcBef>
              <a:buFont typeface="Arial" panose="020B0604020202020204" pitchFamily="34" charset="0"/>
              <a:buChar char="•"/>
            </a:pPr>
            <a:r>
              <a:rPr lang="en-US" dirty="0"/>
              <a:t>Third level</a:t>
            </a:r>
          </a:p>
          <a:p>
            <a:pPr marL="1143000" lvl="2" indent="-228600" algn="l" defTabSz="914400" rtl="0" eaLnBrk="1" latinLnBrk="0" hangingPunct="1">
              <a:lnSpc>
                <a:spcPct val="90000"/>
              </a:lnSpc>
              <a:spcBef>
                <a:spcPct val="30000"/>
              </a:spcBef>
              <a:buFont typeface="Arial" panose="020B0604020202020204" pitchFamily="34" charset="0"/>
              <a:buChar char="•"/>
            </a:pPr>
            <a:r>
              <a:rPr lang="en-US" dirty="0"/>
              <a:t>Fourth level</a:t>
            </a:r>
          </a:p>
          <a:p>
            <a:pPr marL="1600200" lvl="3" indent="-228600" algn="l" defTabSz="914400" rtl="0" eaLnBrk="1" latinLnBrk="0" hangingPunct="1">
              <a:lnSpc>
                <a:spcPct val="90000"/>
              </a:lnSpc>
              <a:spcBef>
                <a:spcPct val="300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8/16/2021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fif"/><Relationship Id="rId4" Type="http://schemas.openxmlformats.org/officeDocument/2006/relationships/image" Target="../media/image23.jf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hr.wikipedia.org/wiki/Medij" TargetMode="External"/><Relationship Id="rId3" Type="http://schemas.openxmlformats.org/officeDocument/2006/relationships/hyperlink" Target="https://hr.wikipedia.org/wiki/Fizika" TargetMode="External"/><Relationship Id="rId7" Type="http://schemas.openxmlformats.org/officeDocument/2006/relationships/hyperlink" Target="https://hr.wikipedia.org/wiki/Uho" TargetMode="External"/><Relationship Id="rId12" Type="http://schemas.openxmlformats.org/officeDocument/2006/relationships/image" Target="../media/image2.png"/><Relationship Id="rId2" Type="http://schemas.openxmlformats.org/officeDocument/2006/relationships/hyperlink" Target="https://hr.wikipedia.org/wiki/Gr%C4%8Dki_jezik" TargetMode="External"/><Relationship Id="rId1" Type="http://schemas.openxmlformats.org/officeDocument/2006/relationships/slideLayout" Target="../slideLayouts/slideLayout2.xml"/><Relationship Id="rId6" Type="http://schemas.openxmlformats.org/officeDocument/2006/relationships/hyperlink" Target="https://hr.wikipedia.org/wiki/%C5%BDivac" TargetMode="External"/><Relationship Id="rId11" Type="http://schemas.openxmlformats.org/officeDocument/2006/relationships/hyperlink" Target="https://hr.wikipedia.org/wiki/Tijelo_(fizika)" TargetMode="External"/><Relationship Id="rId5" Type="http://schemas.openxmlformats.org/officeDocument/2006/relationships/hyperlink" Target="https://hr.wikipedia.org/wiki/Osjeti" TargetMode="External"/><Relationship Id="rId10" Type="http://schemas.openxmlformats.org/officeDocument/2006/relationships/hyperlink" Target="https://hr.wikipedia.org/wiki/Titranje" TargetMode="External"/><Relationship Id="rId4" Type="http://schemas.openxmlformats.org/officeDocument/2006/relationships/hyperlink" Target="https://hr.wikipedia.org/wiki/Zvuk" TargetMode="External"/><Relationship Id="rId9" Type="http://schemas.openxmlformats.org/officeDocument/2006/relationships/hyperlink" Target="https://hr.wikipedia.org/wiki/Energij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fif"/><Relationship Id="rId3" Type="http://schemas.openxmlformats.org/officeDocument/2006/relationships/hyperlink" Target="https://hr.wikipedia.org/wiki/Mehani%C4%8Dki_valovi" TargetMode="External"/><Relationship Id="rId7" Type="http://schemas.openxmlformats.org/officeDocument/2006/relationships/hyperlink" Target="https://hr.wikipedia.org/wiki/Krutine" TargetMode="External"/><Relationship Id="rId2" Type="http://schemas.openxmlformats.org/officeDocument/2006/relationships/hyperlink" Target="https://hr.wikipedia.org/wiki/%C5%BDica" TargetMode="External"/><Relationship Id="rId1" Type="http://schemas.openxmlformats.org/officeDocument/2006/relationships/slideLayout" Target="../slideLayouts/slideLayout2.xml"/><Relationship Id="rId6" Type="http://schemas.openxmlformats.org/officeDocument/2006/relationships/hyperlink" Target="https://hr.wikipedia.org/wiki/Elasti%C4%8Dnost" TargetMode="External"/><Relationship Id="rId5" Type="http://schemas.openxmlformats.org/officeDocument/2006/relationships/hyperlink" Target="https://hr.wikipedia.org/wiki/Teku%C4%87ine" TargetMode="External"/><Relationship Id="rId4" Type="http://schemas.openxmlformats.org/officeDocument/2006/relationships/hyperlink" Target="https://hr.wikipedia.org/wiki/Zrak" TargetMode="Externa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5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sk.rs/2011/02/sksc01b.velika.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4.png"/><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upload.wikimedia.org/wikipedia/commons/b/bf/Pcm.sv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sk.rs/2011/02/sksc01c.velika.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974" y="2078724"/>
            <a:ext cx="10515600" cy="2387600"/>
          </a:xfrm>
        </p:spPr>
        <p:txBody>
          <a:bodyPr anchor="ctr" anchorCtr="0">
            <a:normAutofit/>
          </a:bodyPr>
          <a:lstStyle/>
          <a:p>
            <a:pPr algn="ctr"/>
            <a:r>
              <a:rPr lang="sr-Latn-RS" sz="4800" dirty="0">
                <a:solidFill>
                  <a:schemeClr val="bg1"/>
                </a:solidFill>
              </a:rPr>
              <a:t>OBRADA I ANALIZA ZVUKA</a:t>
            </a:r>
            <a:endParaRPr lang="en-US" sz="4800" dirty="0">
              <a:solidFill>
                <a:schemeClr val="bg1"/>
              </a:solidFill>
            </a:endParaRPr>
          </a:p>
        </p:txBody>
      </p:sp>
      <p:sp>
        <p:nvSpPr>
          <p:cNvPr id="3" name="Subtitle 2"/>
          <p:cNvSpPr>
            <a:spLocks noGrp="1"/>
          </p:cNvSpPr>
          <p:nvPr>
            <p:ph type="subTitle" idx="4294967295"/>
          </p:nvPr>
        </p:nvSpPr>
        <p:spPr>
          <a:xfrm>
            <a:off x="8036596" y="5508526"/>
            <a:ext cx="3397598" cy="783218"/>
          </a:xfrm>
        </p:spPr>
        <p:txBody>
          <a:bodyPr>
            <a:normAutofit/>
          </a:bodyPr>
          <a:lstStyle/>
          <a:p>
            <a:pPr marL="0" indent="0">
              <a:buNone/>
            </a:pPr>
            <a:r>
              <a:rPr lang="sr-Latn-RS" sz="2400" dirty="0">
                <a:solidFill>
                  <a:schemeClr val="bg1"/>
                </a:solidFill>
                <a:latin typeface="+mj-lt"/>
              </a:rPr>
              <a:t>Doc. dr Siniša Tomić</a:t>
            </a:r>
            <a:endParaRPr lang="en-US" sz="2400" dirty="0">
              <a:solidFill>
                <a:schemeClr val="bg1"/>
              </a:solidFill>
              <a:latin typeface="+mj-lt"/>
            </a:endParaRPr>
          </a:p>
        </p:txBody>
      </p:sp>
      <p:pic>
        <p:nvPicPr>
          <p:cNvPr id="4" name="Picture 3"/>
          <p:cNvPicPr>
            <a:picLocks noChangeAspect="1"/>
          </p:cNvPicPr>
          <p:nvPr/>
        </p:nvPicPr>
        <p:blipFill>
          <a:blip r:embed="rId3"/>
          <a:stretch>
            <a:fillRect/>
          </a:stretch>
        </p:blipFill>
        <p:spPr>
          <a:xfrm>
            <a:off x="2501" y="0"/>
            <a:ext cx="12192001" cy="685800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361078"/>
            <a:ext cx="10924674"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Interferencija valova</a:t>
            </a: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je međudjelovanje dvaju ili više valova koji istodobno prolaze kroz isti prostor.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Zbiva se kod svih valova (mehaničkih, elektromagnetnih, valova na vodi) i uopšte kod svih periodičnih gibanja. Amplituda rezultantnoga vala može biti veća ili manja od amplituda pojedinih izvornih valova, što zavisi o odnosu među njihovim fazama.</a:t>
            </a:r>
            <a:endParaRPr lang="sr-Latn-CS" sz="22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CAEA5A4-CFEA-4203-8615-3857D675D4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788" y="3454021"/>
            <a:ext cx="2881456" cy="2881456"/>
          </a:xfrm>
          <a:prstGeom prst="rect">
            <a:avLst/>
          </a:prstGeom>
        </p:spPr>
      </p:pic>
      <p:pic>
        <p:nvPicPr>
          <p:cNvPr id="6" name="Picture 5">
            <a:extLst>
              <a:ext uri="{FF2B5EF4-FFF2-40B4-BE49-F238E27FC236}">
                <a16:creationId xmlns:a16="http://schemas.microsoft.com/office/drawing/2014/main" id="{A2597DE9-AEB5-413A-9869-996ECBEC5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065" y="3454021"/>
            <a:ext cx="5467853" cy="2337705"/>
          </a:xfrm>
          <a:prstGeom prst="rect">
            <a:avLst/>
          </a:prstGeom>
        </p:spPr>
      </p:pic>
      <p:sp>
        <p:nvSpPr>
          <p:cNvPr id="7" name="Rectangle 6">
            <a:extLst>
              <a:ext uri="{FF2B5EF4-FFF2-40B4-BE49-F238E27FC236}">
                <a16:creationId xmlns:a16="http://schemas.microsoft.com/office/drawing/2014/main" id="{AF720605-171B-4A5B-A933-591D91BF0951}"/>
              </a:ext>
            </a:extLst>
          </p:cNvPr>
          <p:cNvSpPr/>
          <p:nvPr/>
        </p:nvSpPr>
        <p:spPr>
          <a:xfrm>
            <a:off x="5136680" y="5791726"/>
            <a:ext cx="6278881" cy="646331"/>
          </a:xfrm>
          <a:prstGeom prst="rect">
            <a:avLst/>
          </a:prstGeom>
        </p:spPr>
        <p:txBody>
          <a:bodyPr wrap="square">
            <a:spAutoFit/>
          </a:bodyPr>
          <a:lstStyle/>
          <a:p>
            <a:r>
              <a:rPr lang="sr-Latn-CS" dirty="0"/>
              <a:t>Interferencija lijevog (zeleni) i desnog (plavi) vala, te rezultirajući val (crveni).</a:t>
            </a:r>
          </a:p>
        </p:txBody>
      </p:sp>
    </p:spTree>
    <p:extLst>
      <p:ext uri="{BB962C8B-B14F-4D97-AF65-F5344CB8AC3E}">
        <p14:creationId xmlns:p14="http://schemas.microsoft.com/office/powerpoint/2010/main" val="1747215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341832"/>
            <a:ext cx="10972800"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Frekvencija</a:t>
            </a:r>
            <a:r>
              <a:rPr lang="sr-Latn-CS" sz="2000" dirty="0">
                <a:latin typeface="Calibri" panose="020F0502020204030204" pitchFamily="34" charset="0"/>
                <a:ea typeface="Calibri" panose="020F0502020204030204" pitchFamily="34" charset="0"/>
                <a:cs typeface="Times New Roman" panose="02020603050405020304" pitchFamily="18" charset="0"/>
              </a:rPr>
              <a:t> (lat. frequentia: mnoštvo; oznaka f ili </a:t>
            </a:r>
            <a:r>
              <a:rPr lang="el-GR" sz="2000" dirty="0">
                <a:latin typeface="Calibri" panose="020F0502020204030204" pitchFamily="34" charset="0"/>
                <a:ea typeface="Calibri" panose="020F0502020204030204" pitchFamily="34" charset="0"/>
                <a:cs typeface="Times New Roman" panose="02020603050405020304" pitchFamily="18" charset="0"/>
              </a:rPr>
              <a:t>ν; </a:t>
            </a:r>
            <a:r>
              <a:rPr lang="sr-Latn-CS" sz="2000" dirty="0">
                <a:latin typeface="Calibri" panose="020F0502020204030204" pitchFamily="34" charset="0"/>
                <a:ea typeface="Calibri" panose="020F0502020204030204" pitchFamily="34" charset="0"/>
                <a:cs typeface="Times New Roman" panose="02020603050405020304" pitchFamily="18" charset="0"/>
              </a:rPr>
              <a:t>učestalost, čestota) je fizikalna veličina koja iskazuje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broj ponavljanja neke periodične pojave u jedinici vremena</a:t>
            </a:r>
            <a:r>
              <a:rPr lang="sr-Latn-CS" sz="2000" dirty="0">
                <a:latin typeface="Calibri" panose="020F0502020204030204" pitchFamily="34" charset="0"/>
                <a:ea typeface="Calibri" panose="020F0502020204030204" pitchFamily="34" charset="0"/>
                <a:cs typeface="Times New Roman" panose="02020603050405020304" pitchFamily="18" charset="0"/>
              </a:rPr>
              <a:t> (periodično gibanje). Jednaka je obrnutoj (recipročnoj) vrijednosti trajanja jednog od ponavljajućih događaja, perioda T, to jest:</a:t>
            </a:r>
          </a:p>
          <a:p>
            <a:pPr marL="0" indent="0" algn="ctr">
              <a:lnSpc>
                <a:spcPct val="100000"/>
              </a:lnSpc>
              <a:spcBef>
                <a:spcPts val="600"/>
              </a:spcBef>
              <a:spcAft>
                <a:spcPts val="600"/>
              </a:spcAft>
              <a:buNone/>
            </a:pPr>
            <a:r>
              <a:rPr lang="sr-Latn-CS" sz="2000" b="1" dirty="0">
                <a:latin typeface="Calibri" panose="020F0502020204030204" pitchFamily="34" charset="0"/>
                <a:ea typeface="Calibri" panose="020F0502020204030204" pitchFamily="34" charset="0"/>
                <a:cs typeface="Times New Roman" panose="02020603050405020304" pitchFamily="18" charset="0"/>
              </a:rPr>
              <a:t>F=1/T</a:t>
            </a:r>
          </a:p>
          <a:p>
            <a:pPr>
              <a:lnSpc>
                <a:spcPct val="100000"/>
              </a:lnSpc>
              <a:spcBef>
                <a:spcPts val="600"/>
              </a:spcBef>
              <a:spcAft>
                <a:spcPts val="600"/>
              </a:spcAft>
            </a:pPr>
            <a:r>
              <a:rPr lang="sr-Latn-CS" sz="2000" dirty="0">
                <a:latin typeface="Calibri" panose="020F0502020204030204" pitchFamily="34" charset="0"/>
                <a:ea typeface="Calibri" panose="020F0502020204030204" pitchFamily="34" charset="0"/>
                <a:cs typeface="Times New Roman" panose="02020603050405020304" pitchFamily="18" charset="0"/>
              </a:rPr>
              <a:t>Mjerna jedinica frekvencije jest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herc</a:t>
            </a:r>
            <a:r>
              <a:rPr lang="sr-Latn-CS" sz="2000" dirty="0">
                <a:latin typeface="Calibri" panose="020F0502020204030204" pitchFamily="34" charset="0"/>
                <a:ea typeface="Calibri" panose="020F0502020204030204" pitchFamily="34" charset="0"/>
                <a:cs typeface="Times New Roman" panose="02020603050405020304" pitchFamily="18" charset="0"/>
              </a:rPr>
              <a:t> (Hz), što je poseban naziv za recipročnu sekundu (Hz = 1/s).</a:t>
            </a:r>
          </a:p>
          <a:p>
            <a:pPr>
              <a:lnSpc>
                <a:spcPct val="100000"/>
              </a:lnSpc>
              <a:spcBef>
                <a:spcPts val="600"/>
              </a:spcBef>
              <a:spcAft>
                <a:spcPts val="600"/>
              </a:spcAft>
            </a:pPr>
            <a:endParaRPr lang="sr-Latn-R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R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R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C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sr-Latn-CS" sz="2000" dirty="0">
                <a:latin typeface="Calibri" panose="020F0502020204030204" pitchFamily="34" charset="0"/>
                <a:cs typeface="Times New Roman" panose="02020603050405020304" pitchFamily="18" charset="0"/>
              </a:rPr>
              <a:t>Ljudsko je uho osjetljivo za zvuk u rasponu frekvencija od oko </a:t>
            </a:r>
            <a:r>
              <a:rPr lang="sr-Latn-CS" sz="2000" b="1" dirty="0">
                <a:solidFill>
                  <a:srgbClr val="FF0000"/>
                </a:solidFill>
                <a:latin typeface="Calibri" panose="020F0502020204030204" pitchFamily="34" charset="0"/>
                <a:cs typeface="Times New Roman" panose="02020603050405020304" pitchFamily="18" charset="0"/>
              </a:rPr>
              <a:t>16 Hz do 20 000 Hz</a:t>
            </a:r>
            <a:r>
              <a:rPr lang="sr-Latn-CS" sz="2000" dirty="0">
                <a:latin typeface="Calibri" panose="020F0502020204030204" pitchFamily="34" charset="0"/>
                <a:cs typeface="Times New Roman" panose="02020603050405020304" pitchFamily="18" charset="0"/>
              </a:rPr>
              <a:t>, frekvencija svjetlosti za koju je ljudsko oko najosjetljivije (zelena svjetlost valne duljine 550 nm) iznosi oko 545 THz (1012 Hz), normirana frekvencija izmjenične struje u energetskoj mreži je 50 Hz i tako dalje.</a:t>
            </a:r>
          </a:p>
        </p:txBody>
      </p:sp>
      <p:pic>
        <p:nvPicPr>
          <p:cNvPr id="4" name="Picture 3">
            <a:extLst>
              <a:ext uri="{FF2B5EF4-FFF2-40B4-BE49-F238E27FC236}">
                <a16:creationId xmlns:a16="http://schemas.microsoft.com/office/drawing/2014/main" id="{1AE4BFEC-8998-4A36-B901-AF2F1F95F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775" y="3560720"/>
            <a:ext cx="7025613" cy="1463669"/>
          </a:xfrm>
          <a:prstGeom prst="rect">
            <a:avLst/>
          </a:prstGeom>
        </p:spPr>
      </p:pic>
    </p:spTree>
    <p:extLst>
      <p:ext uri="{BB962C8B-B14F-4D97-AF65-F5344CB8AC3E}">
        <p14:creationId xmlns:p14="http://schemas.microsoft.com/office/powerpoint/2010/main" val="140874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524707"/>
            <a:ext cx="6554804"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Valna dužina</a:t>
            </a:r>
            <a:r>
              <a:rPr lang="sr-Latn-CS" sz="2000" dirty="0">
                <a:latin typeface="Calibri" panose="020F0502020204030204" pitchFamily="34" charset="0"/>
                <a:ea typeface="Calibri" panose="020F0502020204030204" pitchFamily="34" charset="0"/>
                <a:cs typeface="Times New Roman" panose="02020603050405020304" pitchFamily="18" charset="0"/>
              </a:rPr>
              <a:t> periodičnog vala je najmanja udaljenost između dvije čestice koje titraju u fazi. Obično se označava grčkim slovom lambda (</a:t>
            </a:r>
            <a:r>
              <a:rPr lang="el-GR" sz="2000" dirty="0">
                <a:latin typeface="Calibri" panose="020F0502020204030204" pitchFamily="34" charset="0"/>
                <a:ea typeface="Calibri" panose="020F0502020204030204" pitchFamily="34" charset="0"/>
                <a:cs typeface="Times New Roman" panose="02020603050405020304" pitchFamily="18" charset="0"/>
              </a:rPr>
              <a:t>λ). </a:t>
            </a:r>
            <a:r>
              <a:rPr lang="sr-Latn-CS" sz="2000" dirty="0">
                <a:latin typeface="Calibri" panose="020F0502020204030204" pitchFamily="34" charset="0"/>
                <a:ea typeface="Calibri" panose="020F0502020204030204" pitchFamily="34" charset="0"/>
                <a:cs typeface="Times New Roman" panose="02020603050405020304" pitchFamily="18" charset="0"/>
              </a:rPr>
              <a:t>Jedan puni val ujedno predstavlja i jedan puni titraj čestice, a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broj valova koji u sekundi prođu nekim mjestom se naziva frekvencijom tog vala</a:t>
            </a:r>
            <a:r>
              <a:rPr lang="sr-Latn-CS"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0000"/>
              </a:lnSpc>
              <a:spcBef>
                <a:spcPts val="600"/>
              </a:spcBef>
              <a:spcAft>
                <a:spcPts val="600"/>
              </a:spcAft>
            </a:pPr>
            <a:r>
              <a:rPr lang="sr-Latn-CS" sz="2000" dirty="0">
                <a:latin typeface="Calibri" panose="020F0502020204030204" pitchFamily="34" charset="0"/>
                <a:ea typeface="Calibri" panose="020F0502020204030204" pitchFamily="34" charset="0"/>
                <a:cs typeface="Times New Roman" panose="02020603050405020304" pitchFamily="18" charset="0"/>
              </a:rPr>
              <a:t>Valna dužina </a:t>
            </a:r>
            <a:r>
              <a:rPr lang="el-GR" sz="2000" dirty="0">
                <a:latin typeface="Calibri" panose="020F0502020204030204" pitchFamily="34" charset="0"/>
                <a:ea typeface="Calibri" panose="020F0502020204030204" pitchFamily="34" charset="0"/>
                <a:cs typeface="Times New Roman" panose="02020603050405020304" pitchFamily="18" charset="0"/>
              </a:rPr>
              <a:t>λ </a:t>
            </a:r>
            <a:r>
              <a:rPr lang="sr-Latn-CS" sz="2000" dirty="0">
                <a:latin typeface="Calibri" panose="020F0502020204030204" pitchFamily="34" charset="0"/>
                <a:ea typeface="Calibri" panose="020F0502020204030204" pitchFamily="34" charset="0"/>
                <a:cs typeface="Times New Roman" panose="02020603050405020304" pitchFamily="18" charset="0"/>
              </a:rPr>
              <a:t>je obrnuto proporcionalna frekvenciji f, a izračunava se dijeljenjem brzine kojom se val rasprostire u prostoru ili sredstvu kojim se širi (v) sa frekvencijom tog vala (f), odnosno umnoškom brzine sa periodom titranja vala T:</a:t>
            </a:r>
          </a:p>
          <a:p>
            <a:pPr marL="0" indent="0">
              <a:lnSpc>
                <a:spcPct val="100000"/>
              </a:lnSpc>
              <a:spcBef>
                <a:spcPts val="600"/>
              </a:spcBef>
              <a:spcAft>
                <a:spcPts val="600"/>
              </a:spcAft>
              <a:buNone/>
            </a:pPr>
            <a:r>
              <a:rPr lang="sr-Latn-CS"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Calibri" panose="020F0502020204030204" pitchFamily="34" charset="0"/>
                <a:ea typeface="Calibri" panose="020F0502020204030204" pitchFamily="34" charset="0"/>
                <a:cs typeface="Times New Roman" panose="02020603050405020304" pitchFamily="18" charset="0"/>
              </a:rPr>
              <a:t>λ = </a:t>
            </a:r>
            <a:r>
              <a:rPr lang="sr-Latn-CS" sz="2000" dirty="0">
                <a:latin typeface="Calibri" panose="020F0502020204030204" pitchFamily="34" charset="0"/>
                <a:ea typeface="Calibri" panose="020F0502020204030204" pitchFamily="34" charset="0"/>
                <a:cs typeface="Times New Roman" panose="02020603050405020304" pitchFamily="18" charset="0"/>
              </a:rPr>
              <a:t>v/ f =vT</a:t>
            </a:r>
          </a:p>
          <a:p>
            <a:pPr marL="0" indent="0">
              <a:lnSpc>
                <a:spcPct val="100000"/>
              </a:lnSpc>
              <a:spcBef>
                <a:spcPts val="600"/>
              </a:spcBef>
              <a:spcAft>
                <a:spcPts val="600"/>
              </a:spcAft>
              <a:buNone/>
            </a:pPr>
            <a:r>
              <a:rPr lang="sr-Latn-CS" sz="2000" dirty="0">
                <a:latin typeface="Calibri" panose="020F0502020204030204" pitchFamily="34" charset="0"/>
                <a:ea typeface="Calibri" panose="020F0502020204030204" pitchFamily="34" charset="0"/>
                <a:cs typeface="Times New Roman" panose="02020603050405020304" pitchFamily="18" charset="0"/>
              </a:rPr>
              <a:t>Valna dužina </a:t>
            </a:r>
            <a:r>
              <a:rPr lang="el-GR" sz="2000" dirty="0">
                <a:latin typeface="Calibri" panose="020F0502020204030204" pitchFamily="34" charset="0"/>
                <a:ea typeface="Calibri" panose="020F0502020204030204" pitchFamily="34" charset="0"/>
                <a:cs typeface="Times New Roman" panose="02020603050405020304" pitchFamily="18" charset="0"/>
              </a:rPr>
              <a:t>λ </a:t>
            </a:r>
            <a:r>
              <a:rPr lang="sr-Latn-CS" sz="2000" dirty="0">
                <a:latin typeface="Calibri" panose="020F0502020204030204" pitchFamily="34" charset="0"/>
                <a:ea typeface="Calibri" panose="020F0502020204030204" pitchFamily="34" charset="0"/>
                <a:cs typeface="Times New Roman" panose="02020603050405020304" pitchFamily="18" charset="0"/>
              </a:rPr>
              <a:t>iskazuje se u metrima (m), brzina zvučnog vala v u metrima u sekundi (m)/(s), a frekvencija f u herzima (Hz).</a:t>
            </a:r>
            <a:endParaRPr lang="sr-Latn-C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F43AF5E-2512-4B13-84B6-221F3BD2F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446" y="2770272"/>
            <a:ext cx="4411978" cy="2205989"/>
          </a:xfrm>
          <a:prstGeom prst="rect">
            <a:avLst/>
          </a:prstGeom>
        </p:spPr>
      </p:pic>
    </p:spTree>
    <p:extLst>
      <p:ext uri="{BB962C8B-B14F-4D97-AF65-F5344CB8AC3E}">
        <p14:creationId xmlns:p14="http://schemas.microsoft.com/office/powerpoint/2010/main" val="2838783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73767" y="1303326"/>
            <a:ext cx="10751419"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Zvuk se ne može širiti kroz vakuum. </a:t>
            </a:r>
          </a:p>
          <a:p>
            <a:pPr>
              <a:lnSpc>
                <a:spcPct val="100000"/>
              </a:lnSpc>
              <a:spcBef>
                <a:spcPts val="600"/>
              </a:spcBef>
              <a:spcAft>
                <a:spcPts val="600"/>
              </a:spcAft>
            </a:pPr>
            <a:r>
              <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Izvor zvuka je uvijek mehaničko titranje nekog tijela.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cs typeface="Times New Roman" panose="02020603050405020304" pitchFamily="18" charset="0"/>
              </a:rPr>
              <a:t>Zvuk se mora kroz nešto kretati. Potrebno je da nešto vodi zvuk od njegovog izvora do onoga koji ga čuje. To se naziva posrednik ili "</a:t>
            </a:r>
            <a:r>
              <a:rPr lang="sr-Latn-CS" sz="2200" b="1" dirty="0">
                <a:solidFill>
                  <a:srgbClr val="C00000"/>
                </a:solidFill>
                <a:latin typeface="Calibri" panose="020F0502020204030204" pitchFamily="34" charset="0"/>
                <a:cs typeface="Times New Roman" panose="02020603050405020304" pitchFamily="18" charset="0"/>
              </a:rPr>
              <a:t>medij</a:t>
            </a:r>
            <a:r>
              <a:rPr lang="sr-Latn-CS" sz="2200" dirty="0">
                <a:solidFill>
                  <a:schemeClr val="tx1">
                    <a:lumMod val="65000"/>
                    <a:lumOff val="35000"/>
                  </a:schemeClr>
                </a:solidFill>
                <a:latin typeface="Calibri" panose="020F0502020204030204" pitchFamily="34" charset="0"/>
                <a:cs typeface="Times New Roman" panose="02020603050405020304" pitchFamily="18" charset="0"/>
              </a:rPr>
              <a:t>". Posrednik može biti gotovo sve - zrak, voda, predmeti, pa čak i tlo. </a:t>
            </a:r>
          </a:p>
          <a:p>
            <a:pPr>
              <a:lnSpc>
                <a:spcPct val="100000"/>
              </a:lnSpc>
              <a:spcBef>
                <a:spcPts val="600"/>
              </a:spcBef>
              <a:spcAft>
                <a:spcPts val="600"/>
              </a:spcAft>
            </a:pPr>
            <a:r>
              <a:rPr lang="sr-Latn-CS" sz="2200" b="1" dirty="0">
                <a:solidFill>
                  <a:srgbClr val="C00000"/>
                </a:solidFill>
                <a:latin typeface="Calibri" panose="020F0502020204030204" pitchFamily="34" charset="0"/>
                <a:cs typeface="Times New Roman" panose="02020603050405020304" pitchFamily="18" charset="0"/>
              </a:rPr>
              <a:t>Kad nema medija, nema ni zvuka.</a:t>
            </a:r>
            <a:endPar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Kad udarimo o neki predmet, na primjer trgnemo napetu žicu, čujemo zvuk, a taj osjet zvuka prestaje čim spriječimo da tijelo titra. Energija zvuka širi se nekim sredstvom (medijem) u obliku mehaničkog vala. To sredstvo je obično zrak, a može biti i tekuće ili elastično čvrsto tijelo. Bez sredstva u kojem se šire mehanički valovi ne možemo čuti zvuk. Prema pravilnosti titranja razlikujemo ton, šum i buku. </a:t>
            </a:r>
          </a:p>
          <a:p>
            <a:pPr>
              <a:lnSpc>
                <a:spcPct val="100000"/>
              </a:lnSpc>
              <a:spcBef>
                <a:spcPts val="600"/>
              </a:spcBef>
              <a:spcAft>
                <a:spcPts val="600"/>
              </a:spcAft>
            </a:pPr>
            <a:r>
              <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Ton je zvuk koji se sastoji od harmoničkih titraja</a:t>
            </a: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dok su šum i buka </a:t>
            </a:r>
            <a:r>
              <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smjesa titraja </a:t>
            </a: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različitih frekvencija i amplituda.</a:t>
            </a:r>
            <a:endParaRPr lang="sr-Latn-CS" sz="22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24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1" y="1669086"/>
            <a:ext cx="10751419"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Zvučni val se kroz različite medije kreće različitim brzinama. </a:t>
            </a:r>
          </a:p>
          <a:p>
            <a:pPr>
              <a:lnSpc>
                <a:spcPct val="100000"/>
              </a:lnSpc>
              <a:spcBef>
                <a:spcPts val="600"/>
              </a:spcBef>
              <a:spcAft>
                <a:spcPts val="600"/>
              </a:spcAft>
            </a:pP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 zraku</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taj se val, kreće brzinom od približno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343 m/s</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u vodi se kreće približnom brzinom od 1 500 m/s, a u željeznoj žici oko 5 000 m/s.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Što je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materijal gušći</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to se zvuk kroz njega prenosi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dalje i brže</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Bef>
                <a:spcPts val="600"/>
              </a:spcBef>
              <a:spcAft>
                <a:spcPts val="600"/>
              </a:spcAft>
            </a:pP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Zvuk je određen</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kao i ostali valovi, dvjema fizikalnim veličinama,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frekvencijom i valnom dužinom</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Broj titraja koje materijal čini u jednoj sekundi se naziva frekvencija, oznaka je f, a mjerna jedinica Hz (Herc). Normalno ljudsko uho može čuti zvukove u frekvenciji od 16 Hz do 20 000 Hz.</a:t>
            </a:r>
            <a:endParaRPr lang="sr-Latn-CS"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342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1" y="1669086"/>
            <a:ext cx="10751419"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Sve zvukove frekvencije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ispod 16 Hz </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nazivamo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infrazvukovima ili podzvukovima</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 zvukove frekvencije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više od 20 000 Hz</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nazivamo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ultrazvukovima ili nadzvukovima</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oni se koriste u tehnici i medicini.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Valna dužina, s druge strane, je razmak između dva susjedna najveća zgušnjenja, kao i između dva susjedna razrjeđenja, medija kroz koju se val širi.</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U osnovi zvukove možemo podijeliti na dvije skupine:</a:t>
            </a:r>
          </a:p>
          <a:p>
            <a:pPr lvl="1">
              <a:lnSpc>
                <a:spcPct val="100000"/>
              </a:lnSpc>
              <a:spcBef>
                <a:spcPts val="600"/>
              </a:spcBef>
              <a:spcAft>
                <a:spcPts val="600"/>
              </a:spcAft>
            </a:pP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Zvuk koji nastaje nepravilnim titranjem</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zvučnog izvora pri čemu se frekvencija stalno mijenja</a:t>
            </a:r>
          </a:p>
          <a:p>
            <a:pPr lvl="1">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Ton - </a:t>
            </a:r>
            <a:r>
              <a:rPr lang="sr-Latn-C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Pravilno titranje</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zvučnog izvora i frekvencija je stalna.</a:t>
            </a:r>
          </a:p>
        </p:txBody>
      </p:sp>
    </p:spTree>
    <p:extLst>
      <p:ext uri="{BB962C8B-B14F-4D97-AF65-F5344CB8AC3E}">
        <p14:creationId xmlns:p14="http://schemas.microsoft.com/office/powerpoint/2010/main" val="1481000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1" y="1669086"/>
            <a:ext cx="10751419"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Izvori zvuka su fizikalna tijela koja titraju frekvencijom</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Složeni tonovi sadrže više frekvencija.</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Šum je posljedica potpuno nepravilna titranja.</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Valovi nastali titranjem izvora frekvencijom većom od 20 kHz opisuju se kao ultrazvuk (mogu ih čuti neke životinje, na primjer psi i šišmiši), a frekvencijom manjom od 16 Hz kao infrazvuk (mogu ih čuti na primjer patke i slonovi).</a:t>
            </a:r>
          </a:p>
          <a:p>
            <a:pPr>
              <a:lnSpc>
                <a:spcPct val="100000"/>
              </a:lnSpc>
              <a:spcBef>
                <a:spcPts val="600"/>
              </a:spcBef>
              <a:spcAft>
                <a:spcPts val="600"/>
              </a:spcAft>
            </a:pPr>
            <a:endPar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9B778EB-7C8F-4FA1-87AC-EB8B904C9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169" y="4679585"/>
            <a:ext cx="2218484" cy="1663863"/>
          </a:xfrm>
          <a:prstGeom prst="rect">
            <a:avLst/>
          </a:prstGeom>
        </p:spPr>
      </p:pic>
      <p:pic>
        <p:nvPicPr>
          <p:cNvPr id="5" name="Picture 4">
            <a:extLst>
              <a:ext uri="{FF2B5EF4-FFF2-40B4-BE49-F238E27FC236}">
                <a16:creationId xmlns:a16="http://schemas.microsoft.com/office/drawing/2014/main" id="{33B0617B-B04E-4107-A0DA-FAAB32FB8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38" y="4690938"/>
            <a:ext cx="3032532" cy="1652510"/>
          </a:xfrm>
          <a:prstGeom prst="rect">
            <a:avLst/>
          </a:prstGeom>
        </p:spPr>
      </p:pic>
      <p:pic>
        <p:nvPicPr>
          <p:cNvPr id="7" name="Picture 6">
            <a:extLst>
              <a:ext uri="{FF2B5EF4-FFF2-40B4-BE49-F238E27FC236}">
                <a16:creationId xmlns:a16="http://schemas.microsoft.com/office/drawing/2014/main" id="{B62CEBF5-209A-493E-ADDD-DD28EFAB1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766" y="4679586"/>
            <a:ext cx="2773104" cy="1663862"/>
          </a:xfrm>
          <a:prstGeom prst="rect">
            <a:avLst/>
          </a:prstGeom>
        </p:spPr>
      </p:pic>
      <p:pic>
        <p:nvPicPr>
          <p:cNvPr id="10" name="Picture 9">
            <a:extLst>
              <a:ext uri="{FF2B5EF4-FFF2-40B4-BE49-F238E27FC236}">
                <a16:creationId xmlns:a16="http://schemas.microsoft.com/office/drawing/2014/main" id="{14048E02-3FA1-4858-AB86-9F02BA5BC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030" y="4690938"/>
            <a:ext cx="2484978" cy="1652510"/>
          </a:xfrm>
          <a:prstGeom prst="rect">
            <a:avLst/>
          </a:prstGeom>
        </p:spPr>
      </p:pic>
    </p:spTree>
    <p:extLst>
      <p:ext uri="{BB962C8B-B14F-4D97-AF65-F5344CB8AC3E}">
        <p14:creationId xmlns:p14="http://schemas.microsoft.com/office/powerpoint/2010/main" val="2855767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Infrazvuk</a:t>
            </a:r>
            <a:endParaRPr lang="en-US" dirty="0"/>
          </a:p>
        </p:txBody>
      </p:sp>
      <p:sp>
        <p:nvSpPr>
          <p:cNvPr id="38" name="Content Placeholder 17"/>
          <p:cNvSpPr txBox="1">
            <a:spLocks/>
          </p:cNvSpPr>
          <p:nvPr/>
        </p:nvSpPr>
        <p:spPr>
          <a:xfrm>
            <a:off x="625641" y="1669086"/>
            <a:ext cx="10751419"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Infrazvuk je naziv za duboki zvuk frekvencije manje je od 16 Hz koji ljudsko uho ne može čuti.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Izvor takvoga zvuka su vjetroturbine i razni drugi strojevi poput automobila, aviona, vozova, itd. Prirodni izvori infrazvuka su oluje, vodopadi i turbulencije vjetra. Infrazvuk postaje opasan po ljudsko zdravlje ako stalno djeluje na čovjeka jačinom od 130 dB. Mjerenja u vjetroelektranama pokazala su da ta vrijednost nikada nije dosegnuta, te da infrazvuk koji proizvode turbine ne predstavlja nikakvu opasnost.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Kod ljudi izloženih infrazvuku javlja se osjećaj straha, nadnaravne jeze, potištenosti i tjeskobe, što bi moglo objasniti neke paranormalne pojave poput viđenja duhova.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Mnoge pojave u prirodi, kao na primjer potresi i vulkanske erupcije praćene su infrazvukom, ali su potrebni posebni mjerni instrumenti da se zabilježe. Infrazvučni valovi šire se i prilikom rada strojeva i vozila te pri podzemnim nuklearnim eksplozijama.</a:t>
            </a:r>
          </a:p>
        </p:txBody>
      </p:sp>
    </p:spTree>
    <p:extLst>
      <p:ext uri="{BB962C8B-B14F-4D97-AF65-F5344CB8AC3E}">
        <p14:creationId xmlns:p14="http://schemas.microsoft.com/office/powerpoint/2010/main" val="208541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Infrazvuk</a:t>
            </a:r>
            <a:endParaRPr lang="en-US" dirty="0"/>
          </a:p>
        </p:txBody>
      </p:sp>
      <p:sp>
        <p:nvSpPr>
          <p:cNvPr id="38" name="Content Placeholder 17"/>
          <p:cNvSpPr txBox="1">
            <a:spLocks/>
          </p:cNvSpPr>
          <p:nvPr/>
        </p:nvSpPr>
        <p:spPr>
          <a:xfrm>
            <a:off x="635266" y="1582458"/>
            <a:ext cx="10751419" cy="49242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Infrazvučne frekvencije mjere se od 0,1 do 20 Hz. Treba napomenuti da u govoru gotovo uopšte nema frekvencija u tom području (osim ponekog zračnog udara kod izgovora bilabijalnih okluziva), pa su te frekvencije nebitne kad je posrijedi govor (ispod 100 Hz nema govornih frekvencija).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Te su niske frekvencije osobito nepovoljne za osobe oštećena sluha zato što one ne mogu slušnim putem doživjeti frekvencije, a da im iste pritom ne izazovu bolni i štetni podražaj uha, te zato što dugotrajna izloženost infrazvučnim frekvencijama može dovesti do ozbiljnih i opasnih zdravstvenih poteškoća.</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Prirodni izvori infrazvuka su oluje, valovi, snježne lavine, zemljotresi, vulkani, vodopadi, lomovi ledenjaka, polarna svjetlost, munje i turbulencije vjetra.</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Složen jezik slonova u velikoj se mjeri zasniva na infrazvuku, s frekvencijama od 15 do 35 Hz, što odvojenim članovima obitelji omogućava sporazumijevanje na daljinu i do desetak kilometara. Osim kod slonova, primjećeno je da se pomoću infrazvukova sporazumijevaju kitovi, nilski konji, nosorozi, žirafe, okapi i aligatori. Kitovi se infrazvukom mogu sporazumijevati i na nekoliko stotina kilometara udaljenosti.</a:t>
            </a:r>
          </a:p>
        </p:txBody>
      </p:sp>
    </p:spTree>
    <p:extLst>
      <p:ext uri="{BB962C8B-B14F-4D97-AF65-F5344CB8AC3E}">
        <p14:creationId xmlns:p14="http://schemas.microsoft.com/office/powerpoint/2010/main" val="3443773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Infrazvuk</a:t>
            </a:r>
            <a:endParaRPr lang="en-US" dirty="0"/>
          </a:p>
        </p:txBody>
      </p:sp>
      <p:sp>
        <p:nvSpPr>
          <p:cNvPr id="38" name="Content Placeholder 17"/>
          <p:cNvSpPr txBox="1">
            <a:spLocks/>
          </p:cNvSpPr>
          <p:nvPr/>
        </p:nvSpPr>
        <p:spPr>
          <a:xfrm>
            <a:off x="635265" y="1726837"/>
            <a:ext cx="10751419" cy="528997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 pojavom sve veće izloženosti čovjeka različitim oblicima buke, posljednjih se godina sve više istražuje i uticaj infrazvuka na ljudsko zdravlje, pa je tako otkrivena i nova vibroakustička bolest (engl. vibroacoustic disease, skraćeno VAD). To je kronična progresivna i kumulativna bolest koja nastaje kao posljedica dugotrajne izloženosti zvuku niskih frekvencija (ispod 100 Hz) i infrazvuku ako je intenzitet bio veći od 110 dB zvučnoga podražaja. Ta se bolest javlja npr. kod ljudi izloženih preglasnoj muzici na niskim frekvencijama ili radnika koji upravljaju mašinama koje proizvode infrazvučne vibracije.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Posljedice i simptomi bolesti mogu biti višestruki: poremećaji u ponašanju, strah, problemi vizualne percepcije, poremećaj ravnoteže, epilepsija, moždani udar, neurološka oštećenja, vaskularne lezije, gastrointestinalna disfunkcija, infekcije orofarinksa, srčani infarkt, suicid. Naročito su opasne frekvencije od 1 do 7 Hz koje mogu izazvati čak i smrt.</a:t>
            </a:r>
          </a:p>
        </p:txBody>
      </p:sp>
    </p:spTree>
    <p:extLst>
      <p:ext uri="{BB962C8B-B14F-4D97-AF65-F5344CB8AC3E}">
        <p14:creationId xmlns:p14="http://schemas.microsoft.com/office/powerpoint/2010/main" val="1875958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524707"/>
            <a:ext cx="4995512" cy="489534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400" b="1" dirty="0">
                <a:latin typeface="Calibri" panose="020F0502020204030204" pitchFamily="34" charset="0"/>
                <a:cs typeface="Calibri" panose="020F0502020204030204" pitchFamily="34" charset="0"/>
              </a:rPr>
              <a:t>Akustika</a:t>
            </a:r>
            <a:r>
              <a:rPr lang="sr-Latn-CS" sz="2400" dirty="0">
                <a:latin typeface="Calibri" panose="020F0502020204030204" pitchFamily="34" charset="0"/>
                <a:cs typeface="Calibri" panose="020F0502020204030204" pitchFamily="34" charset="0"/>
              </a:rPr>
              <a:t> (</a:t>
            </a:r>
            <a:r>
              <a:rPr lang="sr-Latn-CS" sz="2400" u="sng" dirty="0">
                <a:latin typeface="Calibri" panose="020F0502020204030204" pitchFamily="34" charset="0"/>
                <a:cs typeface="Calibri" panose="020F0502020204030204" pitchFamily="34" charset="0"/>
                <a:hlinkClick r:id="rId2" tooltip="Grčki jezik"/>
              </a:rPr>
              <a:t>grč</a:t>
            </a:r>
            <a:r>
              <a:rPr lang="sr-Latn-CS" sz="2400" dirty="0">
                <a:latin typeface="Calibri" panose="020F0502020204030204" pitchFamily="34" charset="0"/>
                <a:cs typeface="Calibri" panose="020F0502020204030204" pitchFamily="34" charset="0"/>
              </a:rPr>
              <a:t>. </a:t>
            </a:r>
            <a:r>
              <a:rPr lang="sr-Latn-CS" sz="2400" i="1" dirty="0">
                <a:latin typeface="Calibri" panose="020F0502020204030204" pitchFamily="34" charset="0"/>
                <a:cs typeface="Calibri" panose="020F0502020204030204" pitchFamily="34" charset="0"/>
              </a:rPr>
              <a:t>ἀϰουστıϰός</a:t>
            </a:r>
            <a:r>
              <a:rPr lang="sr-Latn-CS" sz="2400" dirty="0">
                <a:latin typeface="Calibri" panose="020F0502020204030204" pitchFamily="34" charset="0"/>
                <a:cs typeface="Calibri" panose="020F0502020204030204" pitchFamily="34" charset="0"/>
              </a:rPr>
              <a:t>: slušni) je grana </a:t>
            </a:r>
            <a:r>
              <a:rPr lang="sr-Latn-CS" sz="2400" u="sng" dirty="0">
                <a:latin typeface="Calibri" panose="020F0502020204030204" pitchFamily="34" charset="0"/>
                <a:cs typeface="Calibri" panose="020F0502020204030204" pitchFamily="34" charset="0"/>
                <a:hlinkClick r:id="rId3" tooltip="Fizika"/>
              </a:rPr>
              <a:t>fizike</a:t>
            </a:r>
            <a:r>
              <a:rPr lang="sr-Latn-CS" sz="2400" dirty="0">
                <a:latin typeface="Calibri" panose="020F0502020204030204" pitchFamily="34" charset="0"/>
                <a:cs typeface="Calibri" panose="020F0502020204030204" pitchFamily="34" charset="0"/>
              </a:rPr>
              <a:t> koja se bavi proučavanjem nastajanja, širenja i osjetom </a:t>
            </a:r>
            <a:r>
              <a:rPr lang="sr-Latn-CS" sz="2400" u="sng" dirty="0">
                <a:latin typeface="Calibri" panose="020F0502020204030204" pitchFamily="34" charset="0"/>
                <a:cs typeface="Calibri" panose="020F0502020204030204" pitchFamily="34" charset="0"/>
                <a:hlinkClick r:id="rId4" tooltip="Zvuk"/>
              </a:rPr>
              <a:t>zvuka</a:t>
            </a:r>
            <a:r>
              <a:rPr lang="sr-Latn-CS" sz="2400" dirty="0">
                <a:latin typeface="Calibri" panose="020F0502020204030204" pitchFamily="34" charset="0"/>
                <a:cs typeface="Calibri" panose="020F0502020204030204" pitchFamily="34" charset="0"/>
              </a:rPr>
              <a:t>.</a:t>
            </a:r>
            <a:r>
              <a:rPr lang="sr-Latn-CS" sz="2400" u="sng" baseline="30000" dirty="0">
                <a:latin typeface="Calibri" panose="020F0502020204030204" pitchFamily="34" charset="0"/>
                <a:cs typeface="Calibri" panose="020F0502020204030204" pitchFamily="34" charset="0"/>
              </a:rPr>
              <a:t> </a:t>
            </a:r>
          </a:p>
          <a:p>
            <a:pPr>
              <a:lnSpc>
                <a:spcPct val="100000"/>
              </a:lnSpc>
            </a:pPr>
            <a:r>
              <a:rPr lang="sr-Latn-CS" sz="2400" dirty="0">
                <a:latin typeface="Calibri" panose="020F0502020204030204" pitchFamily="34" charset="0"/>
                <a:cs typeface="Calibri" panose="020F0502020204030204" pitchFamily="34" charset="0"/>
              </a:rPr>
              <a:t>Zvuk je </a:t>
            </a:r>
            <a:r>
              <a:rPr lang="sr-Latn-CS" sz="2400" u="sng" dirty="0">
                <a:latin typeface="Calibri" panose="020F0502020204030204" pitchFamily="34" charset="0"/>
                <a:cs typeface="Calibri" panose="020F0502020204030204" pitchFamily="34" charset="0"/>
                <a:hlinkClick r:id="rId5" tooltip="Osjeti"/>
              </a:rPr>
              <a:t>osjet</a:t>
            </a:r>
            <a:r>
              <a:rPr lang="sr-Latn-CS" sz="2400" dirty="0">
                <a:latin typeface="Calibri" panose="020F0502020204030204" pitchFamily="34" charset="0"/>
                <a:cs typeface="Calibri" panose="020F0502020204030204" pitchFamily="34" charset="0"/>
              </a:rPr>
              <a:t> što ga prima ušni </a:t>
            </a:r>
            <a:r>
              <a:rPr lang="sr-Latn-CS" sz="2400" u="sng" dirty="0">
                <a:latin typeface="Calibri" panose="020F0502020204030204" pitchFamily="34" charset="0"/>
                <a:cs typeface="Calibri" panose="020F0502020204030204" pitchFamily="34" charset="0"/>
                <a:hlinkClick r:id="rId6" tooltip="Živac"/>
              </a:rPr>
              <a:t>živac</a:t>
            </a:r>
            <a:r>
              <a:rPr lang="sr-Latn-CS" sz="2400" dirty="0">
                <a:latin typeface="Calibri" panose="020F0502020204030204" pitchFamily="34" charset="0"/>
                <a:cs typeface="Calibri" panose="020F0502020204030204" pitchFamily="34" charset="0"/>
              </a:rPr>
              <a:t> našeg </a:t>
            </a:r>
            <a:r>
              <a:rPr lang="sr-Latn-CS" sz="2400" u="sng" dirty="0">
                <a:latin typeface="Calibri" panose="020F0502020204030204" pitchFamily="34" charset="0"/>
                <a:cs typeface="Calibri" panose="020F0502020204030204" pitchFamily="34" charset="0"/>
                <a:hlinkClick r:id="rId7" tooltip="Uho"/>
              </a:rPr>
              <a:t>uha</a:t>
            </a:r>
            <a:r>
              <a:rPr lang="sr-Latn-CS" sz="2400" dirty="0">
                <a:latin typeface="Calibri" panose="020F0502020204030204" pitchFamily="34" charset="0"/>
                <a:cs typeface="Calibri" panose="020F0502020204030204" pitchFamily="34" charset="0"/>
              </a:rPr>
              <a:t>. Da se ušni živac podraži na osjet zvuka, potreban je izvor zvučne energije i sredstvo (</a:t>
            </a:r>
            <a:r>
              <a:rPr lang="sr-Latn-CS" sz="2400" u="sng" dirty="0">
                <a:latin typeface="Calibri" panose="020F0502020204030204" pitchFamily="34" charset="0"/>
                <a:cs typeface="Calibri" panose="020F0502020204030204" pitchFamily="34" charset="0"/>
                <a:hlinkClick r:id="rId8" tooltip="Medij"/>
              </a:rPr>
              <a:t>medij</a:t>
            </a:r>
            <a:r>
              <a:rPr lang="sr-Latn-CS" sz="2400" dirty="0">
                <a:latin typeface="Calibri" panose="020F0502020204030204" pitchFamily="34" charset="0"/>
                <a:cs typeface="Calibri" panose="020F0502020204030204" pitchFamily="34" charset="0"/>
              </a:rPr>
              <a:t>) koje tu </a:t>
            </a:r>
            <a:r>
              <a:rPr lang="sr-Latn-CS" sz="2400" u="sng" dirty="0">
                <a:latin typeface="Calibri" panose="020F0502020204030204" pitchFamily="34" charset="0"/>
                <a:cs typeface="Calibri" panose="020F0502020204030204" pitchFamily="34" charset="0"/>
                <a:hlinkClick r:id="rId9" tooltip="Energija"/>
              </a:rPr>
              <a:t>energiju</a:t>
            </a:r>
            <a:r>
              <a:rPr lang="sr-Latn-CS" sz="2400" dirty="0">
                <a:latin typeface="Calibri" panose="020F0502020204030204" pitchFamily="34" charset="0"/>
                <a:cs typeface="Calibri" panose="020F0502020204030204" pitchFamily="34" charset="0"/>
              </a:rPr>
              <a:t> prenosi od izvora do našeg uha. Izvor zvuka je uvijek mehaničko </a:t>
            </a:r>
            <a:r>
              <a:rPr lang="sr-Latn-CS" sz="2400" u="sng" dirty="0">
                <a:latin typeface="Calibri" panose="020F0502020204030204" pitchFamily="34" charset="0"/>
                <a:cs typeface="Calibri" panose="020F0502020204030204" pitchFamily="34" charset="0"/>
                <a:hlinkClick r:id="rId10" tooltip="Titranje"/>
              </a:rPr>
              <a:t>titranje</a:t>
            </a:r>
            <a:r>
              <a:rPr lang="sr-Latn-CS" sz="2400" dirty="0">
                <a:latin typeface="Calibri" panose="020F0502020204030204" pitchFamily="34" charset="0"/>
                <a:cs typeface="Calibri" panose="020F0502020204030204" pitchFamily="34" charset="0"/>
              </a:rPr>
              <a:t> nekog </a:t>
            </a:r>
            <a:r>
              <a:rPr lang="sr-Latn-CS" sz="2400" u="sng" dirty="0">
                <a:latin typeface="Calibri" panose="020F0502020204030204" pitchFamily="34" charset="0"/>
                <a:cs typeface="Calibri" panose="020F0502020204030204" pitchFamily="34" charset="0"/>
                <a:hlinkClick r:id="rId11" tooltip="Tijelo (fizika)"/>
              </a:rPr>
              <a:t>tijela</a:t>
            </a:r>
            <a:r>
              <a:rPr lang="sr-Latn-CS" sz="24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CBCC3AB1-0ED3-4995-BC8C-6316A97C41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0743" y="1228925"/>
            <a:ext cx="6057900" cy="5191125"/>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Infrazvuk</a:t>
            </a:r>
            <a:endParaRPr lang="en-US" dirty="0"/>
          </a:p>
        </p:txBody>
      </p:sp>
      <p:sp>
        <p:nvSpPr>
          <p:cNvPr id="38" name="Content Placeholder 17"/>
          <p:cNvSpPr txBox="1">
            <a:spLocks/>
          </p:cNvSpPr>
          <p:nvPr/>
        </p:nvSpPr>
        <p:spPr>
          <a:xfrm>
            <a:off x="712268" y="1928968"/>
            <a:ext cx="7575084" cy="43506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Posljedice i simptomi bolesti mogu biti višestruki: poremećaji u ponašanju, strah, problemi vizualne percepcije, poremećaj ravnoteže, epilepsija, moždani udar, neurološka oštećenja, vaskularne lezije, gastrointestinalna disfunkcija, infekcije orofarinksa, srčani infarkt, suicid. Naročito su opasne frekvencije od 1 do 7 Hz koje mogu izazvati čak i smrt.</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Infrazvuk može izazvati i rezonanciju unutrašnjih organa kod čovjeka. Odavno su opisivani nepovoljni učinci prekomjerne buke i vibracija na trudnoću. Maternica uglavnom ublažava njihovo djelovanje i štiti plod. No vibracije koje imaju izravno djelovanje na maternicu i plod u njoj, naročito ako su dugotrajne, jako oštećuju plod. A infrazvuk od 5 do 10 Hz, koji se može pojaviti u avionima, može uzrokovati pobačaj.</a:t>
            </a:r>
          </a:p>
        </p:txBody>
      </p:sp>
      <p:pic>
        <p:nvPicPr>
          <p:cNvPr id="3" name="Picture 2">
            <a:extLst>
              <a:ext uri="{FF2B5EF4-FFF2-40B4-BE49-F238E27FC236}">
                <a16:creationId xmlns:a16="http://schemas.microsoft.com/office/drawing/2014/main" id="{3E9620DB-EAFE-40DA-A56E-08EFE6460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382" y="1928968"/>
            <a:ext cx="2700049" cy="3898988"/>
          </a:xfrm>
          <a:prstGeom prst="rect">
            <a:avLst/>
          </a:prstGeom>
        </p:spPr>
      </p:pic>
    </p:spTree>
    <p:extLst>
      <p:ext uri="{BB962C8B-B14F-4D97-AF65-F5344CB8AC3E}">
        <p14:creationId xmlns:p14="http://schemas.microsoft.com/office/powerpoint/2010/main" val="199162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Infrazvuk</a:t>
            </a:r>
            <a:endParaRPr lang="en-US" dirty="0"/>
          </a:p>
        </p:txBody>
      </p:sp>
      <p:sp>
        <p:nvSpPr>
          <p:cNvPr id="38" name="Content Placeholder 17"/>
          <p:cNvSpPr txBox="1">
            <a:spLocks/>
          </p:cNvSpPr>
          <p:nvPr/>
        </p:nvSpPr>
        <p:spPr>
          <a:xfrm>
            <a:off x="721893" y="1534333"/>
            <a:ext cx="10876549" cy="23638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31. svibnja 2003. britanski su naučnici kontrolisanim pokusom pokazali da ekstremni basovi, odnosno infrazvukovi čudno djeluju na ljude uzrokujući npr. tjeskobu, snažnu tugu i trnce. Tim su pokusom dodatno poduprli poznatu tezu o povezanosti infrazvuka i čudnih osjećaja. Naučnici su emitovali infrazvuk od 17 Hz testirajući njegov uticaj na 750 posjetilaca jednoga koncerta. Publika nije znala tokom kojeg je dijela koncerta emitovan i infrazvuk, ali je 22 % ljudi reklo da su se neobično osjećali baš kad je svirana takva muzika. Neobičnost je išla od nelagode i tuge, preko trnaca niz leđa, do nervoze ili odbojnosti i straha</a:t>
            </a:r>
          </a:p>
        </p:txBody>
      </p:sp>
      <p:pic>
        <p:nvPicPr>
          <p:cNvPr id="4" name="Picture 3">
            <a:extLst>
              <a:ext uri="{FF2B5EF4-FFF2-40B4-BE49-F238E27FC236}">
                <a16:creationId xmlns:a16="http://schemas.microsoft.com/office/drawing/2014/main" id="{ACFB1F29-97EA-4740-A0D6-ADBBB47D9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761" y="3898232"/>
            <a:ext cx="6626994" cy="2593995"/>
          </a:xfrm>
          <a:prstGeom prst="rect">
            <a:avLst/>
          </a:prstGeom>
        </p:spPr>
      </p:pic>
    </p:spTree>
    <p:extLst>
      <p:ext uri="{BB962C8B-B14F-4D97-AF65-F5344CB8AC3E}">
        <p14:creationId xmlns:p14="http://schemas.microsoft.com/office/powerpoint/2010/main" val="60282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Ultrazvuk</a:t>
            </a:r>
            <a:endParaRPr lang="en-US" dirty="0"/>
          </a:p>
        </p:txBody>
      </p:sp>
      <p:sp>
        <p:nvSpPr>
          <p:cNvPr id="38" name="Content Placeholder 17"/>
          <p:cNvSpPr txBox="1">
            <a:spLocks/>
          </p:cNvSpPr>
          <p:nvPr/>
        </p:nvSpPr>
        <p:spPr>
          <a:xfrm>
            <a:off x="731519" y="1890468"/>
            <a:ext cx="10876549" cy="396169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Ultrazvuk su zvučni valovi kojima je frekvencija veća od gornje granice osjetljivosti čovječjeg uha, to jest veća od približno 20 000 Hz.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Kada je frekvencija zvučnog vala veća od 10</a:t>
            </a:r>
            <a:r>
              <a:rPr lang="sr-Latn-CS" sz="2400" baseline="30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9</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Hz, govori se o hiperzvuku.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Valne dužine ultrazvučnih valova u zraku iznose do 0,5 </a:t>
            </a:r>
            <a:r>
              <a:rPr lang="el-GR"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μ</a:t>
            </a: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 a u tekućinama i čvrstim tijelima veće su oko 4 do 12 puta, zbog veće brzine širenja ultrazvuka.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U prirodi se ultrazvuk pojavljuje uz zvučne valove, a umjetno se može proizvesti ultrazvučnim generatorima, odnosno pretvaračima drugih oblika energije u energiju ultrazvučnih valova.</a:t>
            </a:r>
          </a:p>
        </p:txBody>
      </p:sp>
    </p:spTree>
    <p:extLst>
      <p:ext uri="{BB962C8B-B14F-4D97-AF65-F5344CB8AC3E}">
        <p14:creationId xmlns:p14="http://schemas.microsoft.com/office/powerpoint/2010/main" val="2663628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Ultrazvuk</a:t>
            </a:r>
            <a:endParaRPr lang="en-US" dirty="0"/>
          </a:p>
        </p:txBody>
      </p:sp>
      <p:sp>
        <p:nvSpPr>
          <p:cNvPr id="38" name="Content Placeholder 17"/>
          <p:cNvSpPr txBox="1">
            <a:spLocks/>
          </p:cNvSpPr>
          <p:nvPr/>
        </p:nvSpPr>
        <p:spPr>
          <a:xfrm>
            <a:off x="741145" y="1755714"/>
            <a:ext cx="10876549" cy="396169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Neke životinje (na primjer psi, delfini, šišmiši, miševi) mogu čuti ultrazvuk jer imaju višu gornju graničnu frekvenciju od čovjeka. Mlađe osobe, a posebno djeca, mogu čuti neke zvukove visokih frekvencija.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Što je čovjek stariji, gornja granica čujnosti mu pada, što znači da sve slabije čuje zvukove visokih frekvencija.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Visoke zvučne frekvencije sastavni su dio spektra frekvencija koje proizvodi neki izvor zvuka, a spektar zvučnih frekvencija čini boju zvuka. </a:t>
            </a:r>
          </a:p>
          <a:p>
            <a:pPr>
              <a:lnSpc>
                <a:spcPct val="100000"/>
              </a:lnSpc>
              <a:spcBef>
                <a:spcPts val="600"/>
              </a:spcBef>
              <a:spcAft>
                <a:spcPts val="600"/>
              </a:spcAft>
            </a:pPr>
            <a:r>
              <a:rPr lang="sr-Latn-C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Opadanjem čujnosti visokih frekvencija starenjem, starijim ljudima se mijenjaju i boje zvuka, što znači da simfonijski orkestar ili zvuk violine drugačije čuje dijete od šest, odrastao čovjek od 30 ili starac od 80 godina.</a:t>
            </a:r>
          </a:p>
        </p:txBody>
      </p:sp>
    </p:spTree>
    <p:extLst>
      <p:ext uri="{BB962C8B-B14F-4D97-AF65-F5344CB8AC3E}">
        <p14:creationId xmlns:p14="http://schemas.microsoft.com/office/powerpoint/2010/main" val="2621102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Ultrazvuk</a:t>
            </a:r>
            <a:endParaRPr lang="en-US" dirty="0"/>
          </a:p>
        </p:txBody>
      </p:sp>
      <p:sp>
        <p:nvSpPr>
          <p:cNvPr id="38" name="Content Placeholder 17"/>
          <p:cNvSpPr txBox="1">
            <a:spLocks/>
          </p:cNvSpPr>
          <p:nvPr/>
        </p:nvSpPr>
        <p:spPr>
          <a:xfrm>
            <a:off x="521207" y="1389954"/>
            <a:ext cx="5754465" cy="295104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Najpoznatija primjena ultrazvuka je u medicini - ultrazvučna dijagnostika (na primjer transkranijalni dopler), no koristi se i u mnoge druge svrhe (otkrivanje jata riba i podmornica, takozvani sonar).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Princip korištenja je vrlo jednostavan: odašilje se ultrazvučni val, koji se odbija od prepreke te se prema vremenu potrebnom da se val vrati određuje udaljenost i oblik tijela.</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Za orijentiranje u okolišu kao i za utvrđivanje položaja lovine tijekom svojih noćnih letova, šišmiši imaju vrlo dobro razvijenu mogućnost korištenja ultrazvuka.</a:t>
            </a: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005AEBD-AC4A-499A-BAF4-CA55A9CD0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376" y="2329314"/>
            <a:ext cx="5155148" cy="2764656"/>
          </a:xfrm>
          <a:prstGeom prst="rect">
            <a:avLst/>
          </a:prstGeom>
        </p:spPr>
      </p:pic>
      <p:sp>
        <p:nvSpPr>
          <p:cNvPr id="4" name="Rectangle 3">
            <a:extLst>
              <a:ext uri="{FF2B5EF4-FFF2-40B4-BE49-F238E27FC236}">
                <a16:creationId xmlns:a16="http://schemas.microsoft.com/office/drawing/2014/main" id="{9FE0CCBC-0F24-4E34-8AD8-F8186FC2B69A}"/>
              </a:ext>
            </a:extLst>
          </p:cNvPr>
          <p:cNvSpPr/>
          <p:nvPr/>
        </p:nvSpPr>
        <p:spPr>
          <a:xfrm>
            <a:off x="8229595" y="5333016"/>
            <a:ext cx="2012218" cy="369332"/>
          </a:xfrm>
          <a:prstGeom prst="rect">
            <a:avLst/>
          </a:prstGeom>
        </p:spPr>
        <p:txBody>
          <a:bodyPr wrap="none">
            <a:spAutoFit/>
          </a:bodyPr>
          <a:lstStyle/>
          <a:p>
            <a:r>
              <a:rPr lang="sr-Latn-CS"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Načelo rada sonara</a:t>
            </a:r>
            <a:endParaRPr lang="sr-Latn-CS" i="1" dirty="0"/>
          </a:p>
        </p:txBody>
      </p:sp>
    </p:spTree>
    <p:extLst>
      <p:ext uri="{BB962C8B-B14F-4D97-AF65-F5344CB8AC3E}">
        <p14:creationId xmlns:p14="http://schemas.microsoft.com/office/powerpoint/2010/main" val="4211596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Ultrazvuk</a:t>
            </a:r>
            <a:endParaRPr lang="en-US" dirty="0"/>
          </a:p>
        </p:txBody>
      </p:sp>
      <p:sp>
        <p:nvSpPr>
          <p:cNvPr id="38" name="Content Placeholder 17"/>
          <p:cNvSpPr txBox="1">
            <a:spLocks/>
          </p:cNvSpPr>
          <p:nvPr/>
        </p:nvSpPr>
        <p:spPr>
          <a:xfrm>
            <a:off x="973594" y="1562594"/>
            <a:ext cx="5754465" cy="497234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PRIMJENA ULTRAZVUKA:</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Ultrazvučno testiranje materijala</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detekciju mikropukotina</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liječenju različitih reumatskih bolesti</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razvoj zametka, mnogostruka trudnoća, promjene placente i drugo</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čišćenju materijala</a:t>
            </a:r>
          </a:p>
          <a:p>
            <a:pPr>
              <a:lnSpc>
                <a:spcPct val="100000"/>
              </a:lnSpc>
              <a:spcBef>
                <a:spcPts val="600"/>
              </a:spcBef>
              <a:spcAft>
                <a:spcPts val="600"/>
              </a:spcAft>
            </a:pPr>
            <a:r>
              <a:rPr lang="sr-Latn-R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medicinska terapija</a:t>
            </a:r>
          </a:p>
          <a:p>
            <a:pPr>
              <a:lnSpc>
                <a:spcPct val="100000"/>
              </a:lnSpc>
              <a:spcBef>
                <a:spcPts val="600"/>
              </a:spcBef>
              <a:spcAft>
                <a:spcPts val="600"/>
              </a:spcAft>
            </a:pPr>
            <a:r>
              <a:rPr lang="sr-Latn-R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Zavarivanje ultrazvučnim mehaničkim titrajima</a:t>
            </a: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FE0CCBC-0F24-4E34-8AD8-F8186FC2B69A}"/>
              </a:ext>
            </a:extLst>
          </p:cNvPr>
          <p:cNvSpPr/>
          <p:nvPr/>
        </p:nvSpPr>
        <p:spPr>
          <a:xfrm>
            <a:off x="7161191" y="5672721"/>
            <a:ext cx="4010650" cy="646331"/>
          </a:xfrm>
          <a:prstGeom prst="rect">
            <a:avLst/>
          </a:prstGeom>
        </p:spPr>
        <p:txBody>
          <a:bodyPr wrap="none">
            <a:spAutoFit/>
          </a:bodyPr>
          <a:lstStyle/>
          <a:p>
            <a:pPr algn="ctr"/>
            <a:r>
              <a:rPr lang="sr-Latn-CS"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Ultrazvučna kontrola na vratilu pokazuje </a:t>
            </a:r>
          </a:p>
          <a:p>
            <a:pPr algn="ctr"/>
            <a:r>
              <a:rPr lang="sr-Latn-CS"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pukotinu u području žlijebljenog spoja.</a:t>
            </a:r>
            <a:endParaRPr lang="sr-Latn-CS" i="1" dirty="0"/>
          </a:p>
        </p:txBody>
      </p:sp>
      <p:pic>
        <p:nvPicPr>
          <p:cNvPr id="5" name="Picture 4">
            <a:extLst>
              <a:ext uri="{FF2B5EF4-FFF2-40B4-BE49-F238E27FC236}">
                <a16:creationId xmlns:a16="http://schemas.microsoft.com/office/drawing/2014/main" id="{C67F013C-48D5-413E-A189-5FE896AC1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133" y="1562594"/>
            <a:ext cx="4418766" cy="4020679"/>
          </a:xfrm>
          <a:prstGeom prst="rect">
            <a:avLst/>
          </a:prstGeom>
        </p:spPr>
      </p:pic>
    </p:spTree>
    <p:extLst>
      <p:ext uri="{BB962C8B-B14F-4D97-AF65-F5344CB8AC3E}">
        <p14:creationId xmlns:p14="http://schemas.microsoft.com/office/powerpoint/2010/main" val="245193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Brzina zvuka</a:t>
            </a:r>
            <a:endParaRPr lang="en-US" dirty="0"/>
          </a:p>
        </p:txBody>
      </p:sp>
      <p:sp>
        <p:nvSpPr>
          <p:cNvPr id="38" name="Content Placeholder 17"/>
          <p:cNvSpPr txBox="1">
            <a:spLocks/>
          </p:cNvSpPr>
          <p:nvPr/>
        </p:nvSpPr>
        <p:spPr>
          <a:xfrm>
            <a:off x="818148" y="1832102"/>
            <a:ext cx="10568539" cy="421256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zvuka je brzina kojom se širi zvučni val u nekom mediju (sredstvu). Kod krutih medija zavisi o elastičnosti dok kod plinova zavisi o izentropskom (adijabatskom) koeficijentu plina te o njegovoj temperaturi, dok ne zavisi o gustoći i tlaku plina.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valova zavisi od medija kroz kojeg se valovi šire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zvuka u zraku temperature 20 °C iznosi 343 m/s (1 235 km/h na 0 metara nadmorske visine). </a:t>
            </a: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Kako za pojedini plin brzina zvuka zavisi isključivo o njegovoj temperaturi, tako se kod zrakoplova prilikom povećanja visine leta brzina zvuka smanjuje uslijed smanjenja temperature zraka s visinom.</a:t>
            </a:r>
          </a:p>
        </p:txBody>
      </p:sp>
    </p:spTree>
    <p:extLst>
      <p:ext uri="{BB962C8B-B14F-4D97-AF65-F5344CB8AC3E}">
        <p14:creationId xmlns:p14="http://schemas.microsoft.com/office/powerpoint/2010/main" val="317091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Brzina zvuka</a:t>
            </a:r>
            <a:endParaRPr lang="en-US" dirty="0"/>
          </a:p>
        </p:txBody>
      </p:sp>
      <p:pic>
        <p:nvPicPr>
          <p:cNvPr id="2" name="Picture 1">
            <a:extLst>
              <a:ext uri="{FF2B5EF4-FFF2-40B4-BE49-F238E27FC236}">
                <a16:creationId xmlns:a16="http://schemas.microsoft.com/office/drawing/2014/main" id="{C291FBB4-8DB3-4090-8F47-E07DEE8E9F45}"/>
              </a:ext>
            </a:extLst>
          </p:cNvPr>
          <p:cNvPicPr>
            <a:picLocks noChangeAspect="1"/>
          </p:cNvPicPr>
          <p:nvPr/>
        </p:nvPicPr>
        <p:blipFill>
          <a:blip r:embed="rId2"/>
          <a:stretch>
            <a:fillRect/>
          </a:stretch>
        </p:blipFill>
        <p:spPr>
          <a:xfrm>
            <a:off x="618746" y="1299409"/>
            <a:ext cx="4370492" cy="5313147"/>
          </a:xfrm>
          <a:prstGeom prst="rect">
            <a:avLst/>
          </a:prstGeom>
        </p:spPr>
      </p:pic>
      <p:sp>
        <p:nvSpPr>
          <p:cNvPr id="3" name="Rectangle 2">
            <a:extLst>
              <a:ext uri="{FF2B5EF4-FFF2-40B4-BE49-F238E27FC236}">
                <a16:creationId xmlns:a16="http://schemas.microsoft.com/office/drawing/2014/main" id="{22F0D50F-9B2D-43CF-B389-E8C0B4F3DFFF}"/>
              </a:ext>
            </a:extLst>
          </p:cNvPr>
          <p:cNvSpPr/>
          <p:nvPr/>
        </p:nvSpPr>
        <p:spPr>
          <a:xfrm>
            <a:off x="5350363" y="1524547"/>
            <a:ext cx="6315456" cy="486287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zvuka je brzina kojom se širi zvučni val u nekom mediju (sredstvu). Zvuku je potrebno neko vrijeme da prijeđe određenu daljinu. U to se možemo uvjeriti ako na nekoj daljini promatramo čovjeka koji cijepa drva. Opazit ćemo da je čovjek već gotovo drugi put podigao sjekiru i tek onda čujemo udarac. </a:t>
            </a:r>
          </a:p>
          <a:p>
            <a:pPr marL="285750" indent="-285750">
              <a:spcBef>
                <a:spcPts val="600"/>
              </a:spcBef>
              <a:spcAft>
                <a:spcPts val="600"/>
              </a:spcAft>
              <a:buFont typeface="Arial" panose="020B0604020202020204" pitchFamily="34" charset="0"/>
              <a:buChar char="•"/>
            </a:pP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Mjerenja su pokazala da brzina zvuka u zraku raste s temperaturom i vlagom, a da je neovisna o tlaku i frekvenciji. Znači da se dugi i kratki valovi rasprostiru istom brzinom. </a:t>
            </a:r>
          </a:p>
          <a:p>
            <a:pPr marL="285750" indent="-285750">
              <a:spcBef>
                <a:spcPts val="600"/>
              </a:spcBef>
              <a:spcAft>
                <a:spcPts val="600"/>
              </a:spcAft>
              <a:buFont typeface="Arial" panose="020B0604020202020204" pitchFamily="34" charset="0"/>
              <a:buChar char="•"/>
            </a:pP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zvuka je različita kroz različita tijela. Zvuk se širi brže kroz tekućine nego kroz zrak, a još brže u krutim tijelima. </a:t>
            </a:r>
          </a:p>
          <a:p>
            <a:pPr marL="285750" indent="-285750">
              <a:spcBef>
                <a:spcPts val="600"/>
              </a:spcBef>
              <a:spcAft>
                <a:spcPts val="600"/>
              </a:spcAft>
              <a:buFont typeface="Arial" panose="020B0604020202020204" pitchFamily="34" charset="0"/>
              <a:buChar char="•"/>
            </a:pP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zvuka je veća što je veća gustoća sredstva u kojem se on širi.</a:t>
            </a:r>
          </a:p>
          <a:p>
            <a:pPr marL="285750" indent="-285750">
              <a:spcBef>
                <a:spcPts val="600"/>
              </a:spcBef>
              <a:spcAft>
                <a:spcPts val="600"/>
              </a:spcAft>
              <a:buFont typeface="Arial" panose="020B0604020202020204" pitchFamily="34" charset="0"/>
              <a:buChar char="•"/>
            </a:pP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Kod krutih medija ovisi o elastičnosti dok kod plinova ovisi o izentropskom (adijabatskom) koeficijentu plina te o njegovoj temperaturi, dok ne ovisi o gustoći i tlaku plina. </a:t>
            </a:r>
            <a:endParaRPr lang="sr-Latn-CS" dirty="0"/>
          </a:p>
        </p:txBody>
      </p:sp>
    </p:spTree>
    <p:extLst>
      <p:ext uri="{BB962C8B-B14F-4D97-AF65-F5344CB8AC3E}">
        <p14:creationId xmlns:p14="http://schemas.microsoft.com/office/powerpoint/2010/main" val="162674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Brzina zvuka</a:t>
            </a:r>
            <a:endParaRPr lang="en-US" dirty="0"/>
          </a:p>
        </p:txBody>
      </p:sp>
      <p:sp>
        <p:nvSpPr>
          <p:cNvPr id="38" name="Content Placeholder 17"/>
          <p:cNvSpPr txBox="1">
            <a:spLocks/>
          </p:cNvSpPr>
          <p:nvPr/>
        </p:nvSpPr>
        <p:spPr>
          <a:xfrm>
            <a:off x="789272" y="1581845"/>
            <a:ext cx="10568539" cy="421256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valova ovisi o mediju kroz koje se valovi šire pa je na primjer brzina mehaničkih valova u čvrstom tijelu:</a:t>
            </a:r>
          </a:p>
          <a:p>
            <a:pPr>
              <a:lnSpc>
                <a:spcPct val="100000"/>
              </a:lnSpc>
              <a:spcBef>
                <a:spcPts val="600"/>
              </a:spcBef>
              <a:spcAft>
                <a:spcPts val="600"/>
              </a:spcAft>
            </a:pPr>
            <a:endParaRPr lang="sr-Latn-R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R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spcAft>
                <a:spcPts val="600"/>
              </a:spcAft>
              <a:buNone/>
            </a:pPr>
            <a:endParaRPr lang="sr-Latn-R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Brzina zvuka u zraku temperature 20 °C iznosi 343 m/s (1 235 km/h na 0 metara nadmorske visine). Kako za pojedini plin brzina zvuka ovisi isključivo o njegovoj temperaturi, tako se kod zrakoplova prilikom povećanja visine leta brzina zvuka smanjuje uslijed smanjenja temperature zraka s visinom.</a:t>
            </a:r>
          </a:p>
        </p:txBody>
      </p:sp>
      <p:sp>
        <p:nvSpPr>
          <p:cNvPr id="2" name="Rectangle 1">
            <a:extLst>
              <a:ext uri="{FF2B5EF4-FFF2-40B4-BE49-F238E27FC236}">
                <a16:creationId xmlns:a16="http://schemas.microsoft.com/office/drawing/2014/main" id="{52DC1837-61D9-4373-B2E3-539F2BEB1C96}"/>
              </a:ext>
            </a:extLst>
          </p:cNvPr>
          <p:cNvSpPr/>
          <p:nvPr/>
        </p:nvSpPr>
        <p:spPr>
          <a:xfrm>
            <a:off x="1556085" y="4148701"/>
            <a:ext cx="8762197" cy="369332"/>
          </a:xfrm>
          <a:prstGeom prst="rect">
            <a:avLst/>
          </a:prstGeom>
        </p:spPr>
        <p:txBody>
          <a:bodyPr wrap="square">
            <a:spAutoFit/>
          </a:bodyPr>
          <a:lstStyle/>
          <a:p>
            <a:pPr>
              <a:spcBef>
                <a:spcPts val="600"/>
              </a:spcBef>
              <a:spcAft>
                <a:spcPts val="600"/>
              </a:spcAft>
            </a:pP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 - modul elastičnosti, </a:t>
            </a:r>
            <a:r>
              <a:rPr lang="el-GR"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ρ - </a:t>
            </a: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gustoća tijela ili plina, </a:t>
            </a:r>
            <a:r>
              <a:rPr lang="el-GR"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ϰ - </a:t>
            </a:r>
            <a:r>
              <a:rPr lang="sr-Latn-C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adijabatski koeficijent plina, p - tlak plina.</a:t>
            </a:r>
          </a:p>
        </p:txBody>
      </p:sp>
      <p:pic>
        <p:nvPicPr>
          <p:cNvPr id="3" name="Picture 2">
            <a:extLst>
              <a:ext uri="{FF2B5EF4-FFF2-40B4-BE49-F238E27FC236}">
                <a16:creationId xmlns:a16="http://schemas.microsoft.com/office/drawing/2014/main" id="{23EE6C1A-0FAE-4C41-B42F-9268C0A4D3C0}"/>
              </a:ext>
            </a:extLst>
          </p:cNvPr>
          <p:cNvPicPr>
            <a:picLocks noChangeAspect="1"/>
          </p:cNvPicPr>
          <p:nvPr/>
        </p:nvPicPr>
        <p:blipFill>
          <a:blip r:embed="rId2"/>
          <a:stretch>
            <a:fillRect/>
          </a:stretch>
        </p:blipFill>
        <p:spPr>
          <a:xfrm>
            <a:off x="2707956" y="2733592"/>
            <a:ext cx="1678038" cy="1168254"/>
          </a:xfrm>
          <a:prstGeom prst="rect">
            <a:avLst/>
          </a:prstGeom>
        </p:spPr>
      </p:pic>
      <p:pic>
        <p:nvPicPr>
          <p:cNvPr id="4" name="Picture 3">
            <a:extLst>
              <a:ext uri="{FF2B5EF4-FFF2-40B4-BE49-F238E27FC236}">
                <a16:creationId xmlns:a16="http://schemas.microsoft.com/office/drawing/2014/main" id="{59ACD905-487A-4C63-B1DA-D6101D0FCDA6}"/>
              </a:ext>
            </a:extLst>
          </p:cNvPr>
          <p:cNvPicPr>
            <a:picLocks noChangeAspect="1"/>
          </p:cNvPicPr>
          <p:nvPr/>
        </p:nvPicPr>
        <p:blipFill>
          <a:blip r:embed="rId3"/>
          <a:stretch>
            <a:fillRect/>
          </a:stretch>
        </p:blipFill>
        <p:spPr>
          <a:xfrm>
            <a:off x="6906530" y="2869122"/>
            <a:ext cx="1930744" cy="1032724"/>
          </a:xfrm>
          <a:prstGeom prst="rect">
            <a:avLst/>
          </a:prstGeom>
        </p:spPr>
      </p:pic>
      <p:sp>
        <p:nvSpPr>
          <p:cNvPr id="5" name="Rectangle 4">
            <a:extLst>
              <a:ext uri="{FF2B5EF4-FFF2-40B4-BE49-F238E27FC236}">
                <a16:creationId xmlns:a16="http://schemas.microsoft.com/office/drawing/2014/main" id="{E1DC1224-0520-45F7-9F00-30178E74A8F2}"/>
              </a:ext>
            </a:extLst>
          </p:cNvPr>
          <p:cNvSpPr/>
          <p:nvPr/>
        </p:nvSpPr>
        <p:spPr>
          <a:xfrm>
            <a:off x="5653967" y="3170040"/>
            <a:ext cx="1165704" cy="430887"/>
          </a:xfrm>
          <a:prstGeom prst="rect">
            <a:avLst/>
          </a:prstGeom>
        </p:spPr>
        <p:txBody>
          <a:bodyPr wrap="none">
            <a:spAutoFit/>
          </a:bodyPr>
          <a:lstStyle/>
          <a:p>
            <a:r>
              <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 u plinu</a:t>
            </a:r>
            <a:endParaRPr lang="sr-Latn-CS" sz="2200" dirty="0"/>
          </a:p>
        </p:txBody>
      </p:sp>
    </p:spTree>
    <p:extLst>
      <p:ext uri="{BB962C8B-B14F-4D97-AF65-F5344CB8AC3E}">
        <p14:creationId xmlns:p14="http://schemas.microsoft.com/office/powerpoint/2010/main" val="176608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Zvučni zid</a:t>
            </a:r>
            <a:endParaRPr lang="en-US" dirty="0"/>
          </a:p>
        </p:txBody>
      </p:sp>
      <p:sp>
        <p:nvSpPr>
          <p:cNvPr id="38" name="Content Placeholder 17"/>
          <p:cNvSpPr txBox="1">
            <a:spLocks/>
          </p:cNvSpPr>
          <p:nvPr/>
        </p:nvSpPr>
        <p:spPr>
          <a:xfrm>
            <a:off x="521207" y="1320798"/>
            <a:ext cx="7565457" cy="421256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19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Kada avion dosegne brzinu zvuka (ovisno o temperaturi, od 1 152 do       1 224 km/h), stvara se poremećaj tlaka neposredno pred zrakoplovom, otpor znatno poraste, pa nastaju udarni valovi, koje promatrači na tlu doživljavaju kao prasak (takozvano probijanje zvučnoga zida). Razvojem aviona granične su se brzine približavale brzini zvuka, pa je postao očit razoran utjecaj udarnih valova, jer su neki zrakoplovi bili znatno oštećeni pri letu u tom području brzina. Zbog toga se dugo vjerovalo da avion ne može nadmašiti brzinu zvuka. Ipak su nakon Drugog svjetskog rata američki inženjeri, primjenjujući rezultate njemačkih istraživanja, konstruisali raketni avion X-1, kojim je 1947. pilot Chuck Yeager prvi probio zvučni zid, a poslije su i neki putnički avioni (na primjer francuski Concorde te ruski Tupoljev Tu-144) letjeli brzinom većom od brzine zvuka. [3] </a:t>
            </a:r>
          </a:p>
          <a:p>
            <a:pPr>
              <a:lnSpc>
                <a:spcPct val="100000"/>
              </a:lnSpc>
              <a:spcBef>
                <a:spcPts val="600"/>
              </a:spcBef>
              <a:spcAft>
                <a:spcPts val="600"/>
              </a:spcAft>
            </a:pPr>
            <a:r>
              <a:rPr lang="sr-Latn-CS" sz="19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Iz tog razloga kod današnjih aviona brzina se izražava Machovim brojem. Machov broj je omjer između brzine aviona i brzine zvuka. Tako na primjer avion ima Machov broj 1 ako može postići brzinu zvuka, a Machov broj 2 ako može postići dvaput veću brzinu od brzine zvuka.</a:t>
            </a:r>
          </a:p>
        </p:txBody>
      </p:sp>
      <p:pic>
        <p:nvPicPr>
          <p:cNvPr id="3" name="Picture 2">
            <a:extLst>
              <a:ext uri="{FF2B5EF4-FFF2-40B4-BE49-F238E27FC236}">
                <a16:creationId xmlns:a16="http://schemas.microsoft.com/office/drawing/2014/main" id="{976E1B66-746C-48EF-9018-0023E5A23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143" y="2521819"/>
            <a:ext cx="3541005" cy="2530279"/>
          </a:xfrm>
          <a:prstGeom prst="rect">
            <a:avLst/>
          </a:prstGeom>
        </p:spPr>
      </p:pic>
      <p:sp>
        <p:nvSpPr>
          <p:cNvPr id="4" name="Rectangle 3">
            <a:extLst>
              <a:ext uri="{FF2B5EF4-FFF2-40B4-BE49-F238E27FC236}">
                <a16:creationId xmlns:a16="http://schemas.microsoft.com/office/drawing/2014/main" id="{67B751A5-30FB-435B-8ECA-0B50E5B0AA28}"/>
              </a:ext>
            </a:extLst>
          </p:cNvPr>
          <p:cNvSpPr/>
          <p:nvPr/>
        </p:nvSpPr>
        <p:spPr>
          <a:xfrm>
            <a:off x="8238420" y="5164030"/>
            <a:ext cx="3374450" cy="369332"/>
          </a:xfrm>
          <a:prstGeom prst="rect">
            <a:avLst/>
          </a:prstGeom>
        </p:spPr>
        <p:txBody>
          <a:bodyPr wrap="none">
            <a:spAutoFit/>
          </a:bodyPr>
          <a:lstStyle/>
          <a:p>
            <a:r>
              <a:rPr lang="sr-Latn-CS"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Northrop F/A-18 probija zvučni zid</a:t>
            </a:r>
            <a:endParaRPr lang="sr-Latn-CS" i="1" dirty="0"/>
          </a:p>
        </p:txBody>
      </p:sp>
    </p:spTree>
    <p:extLst>
      <p:ext uri="{BB962C8B-B14F-4D97-AF65-F5344CB8AC3E}">
        <p14:creationId xmlns:p14="http://schemas.microsoft.com/office/powerpoint/2010/main" val="4240403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pic>
        <p:nvPicPr>
          <p:cNvPr id="2" name="Picture 1">
            <a:extLst>
              <a:ext uri="{FF2B5EF4-FFF2-40B4-BE49-F238E27FC236}">
                <a16:creationId xmlns:a16="http://schemas.microsoft.com/office/drawing/2014/main" id="{D2FC5402-686E-4D7E-B7A7-AF2E0F2D267E}"/>
              </a:ext>
            </a:extLst>
          </p:cNvPr>
          <p:cNvPicPr>
            <a:picLocks noChangeAspect="1"/>
          </p:cNvPicPr>
          <p:nvPr/>
        </p:nvPicPr>
        <p:blipFill>
          <a:blip r:embed="rId2"/>
          <a:stretch>
            <a:fillRect/>
          </a:stretch>
        </p:blipFill>
        <p:spPr>
          <a:xfrm>
            <a:off x="1029901" y="1214236"/>
            <a:ext cx="10103520" cy="5643763"/>
          </a:xfrm>
          <a:prstGeom prst="rect">
            <a:avLst/>
          </a:prstGeom>
        </p:spPr>
      </p:pic>
    </p:spTree>
    <p:extLst>
      <p:ext uri="{BB962C8B-B14F-4D97-AF65-F5344CB8AC3E}">
        <p14:creationId xmlns:p14="http://schemas.microsoft.com/office/powerpoint/2010/main" val="1121614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Zvučni pritisak kao signal</a:t>
            </a:r>
            <a:endParaRPr lang="en-US" dirty="0"/>
          </a:p>
        </p:txBody>
      </p:sp>
      <p:sp>
        <p:nvSpPr>
          <p:cNvPr id="38" name="Content Placeholder 17"/>
          <p:cNvSpPr txBox="1">
            <a:spLocks/>
          </p:cNvSpPr>
          <p:nvPr/>
        </p:nvSpPr>
        <p:spPr>
          <a:xfrm>
            <a:off x="819590" y="1739498"/>
            <a:ext cx="10336090" cy="438217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Postoje okolnosti kada se zvučni izvori koriste za namjerno, smišljeno kodovanje informacija zvukom koji tako postaje sredstvo komuniciranja.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Karakteristični, su govor i muzika.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Drugo, zvučni pritisak kao signal sadrži u sebi informacije o izvoru koji ga je generisao. Ako se ustanove korelacije između fizičkih i drugih osobina izvora i informacionog sadržaja pritiska kao signala moguće je pomoću zvuka pratiti fizičko stanje izvora. </a:t>
            </a:r>
          </a:p>
          <a:p>
            <a:pPr>
              <a:lnSpc>
                <a:spcPct val="100000"/>
              </a:lnSpc>
              <a:spcBef>
                <a:spcPts val="600"/>
              </a:spcBef>
              <a:spcAft>
                <a:spcPts val="600"/>
              </a:spcAft>
            </a:pPr>
            <a:r>
              <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Treće, zvučni talas na svom putu od izvora do tačke posmatranja trpi razne promjene koje su posljedica fizičkih uticaja sistema prenosa u procesu prostiranja talasa. Poznajući zakonitosti po kojima nastaju te promjene iz registrovanog zvučnog pritiska moguće je dobiti informacije o prenosnom putu kroz koji je talas prošao.</a:t>
            </a:r>
          </a:p>
          <a:p>
            <a:pPr>
              <a:lnSpc>
                <a:spcPct val="100000"/>
              </a:lnSpc>
              <a:spcBef>
                <a:spcPts val="600"/>
              </a:spcBef>
              <a:spcAft>
                <a:spcPts val="600"/>
              </a:spcAft>
            </a:pPr>
            <a:endParaRPr lang="sr-Latn-C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195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Zvučni pritisak kao signal</a:t>
            </a:r>
            <a:endParaRPr lang="en-US" dirty="0"/>
          </a:p>
        </p:txBody>
      </p:sp>
      <p:sp>
        <p:nvSpPr>
          <p:cNvPr id="38" name="Content Placeholder 17"/>
          <p:cNvSpPr txBox="1">
            <a:spLocks/>
          </p:cNvSpPr>
          <p:nvPr/>
        </p:nvSpPr>
        <p:spPr>
          <a:xfrm>
            <a:off x="867717" y="2014509"/>
            <a:ext cx="10336090" cy="329451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Posmatranje zvučnog pritiska kao signala u praksi podrazumijeva njegovo pretvaranje u električni signal, pa se praćenje stanja u zvučnom polju vrši posredno, analizom dobijenog električnog signala. Transformacija zvučnog pritiska u električni signal vrši se spravama koje se nazivaju ulazni elektroakustički pretvarači. </a:t>
            </a:r>
          </a:p>
          <a:p>
            <a:pPr>
              <a:lnSpc>
                <a:spcPct val="100000"/>
              </a:lnSpc>
              <a:spcBef>
                <a:spcPts val="600"/>
              </a:spcBef>
              <a:spcAft>
                <a:spcPts val="600"/>
              </a:spcAft>
            </a:pPr>
            <a:r>
              <a:rPr lang="sr-Latn-CS" sz="2200" b="1" dirty="0">
                <a:latin typeface="Calibri" panose="020F0502020204030204" pitchFamily="34" charset="0"/>
                <a:cs typeface="Calibri" panose="020F0502020204030204" pitchFamily="34" charset="0"/>
              </a:rPr>
              <a:t>Pretvarač napravljen da zvučni pritisak u vazduhu pretvara u električni signal naziva se mikrofon</a:t>
            </a:r>
            <a:r>
              <a:rPr lang="sr-Latn-CS" sz="2200" dirty="0">
                <a:latin typeface="Calibri" panose="020F0502020204030204" pitchFamily="34" charset="0"/>
                <a:cs typeface="Calibri" panose="020F0502020204030204" pitchFamily="34" charset="0"/>
              </a:rPr>
              <a:t>. Jasno je da se i on mora posmatrati kao poseban prenosni sistem sa nekom svojom prenosnom karakteristikom. Dobijeni električni signal određen je ne samo pritiskom koji deluje na mikrofon, već i funkcijom prenosa primenjenog pretvarača.</a:t>
            </a: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784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dirty="0"/>
              <a:t>Akustika – Zvučni pritisak kao signal</a:t>
            </a:r>
            <a:endParaRPr lang="en-US" dirty="0"/>
          </a:p>
        </p:txBody>
      </p:sp>
      <p:sp>
        <p:nvSpPr>
          <p:cNvPr id="38" name="Content Placeholder 17"/>
          <p:cNvSpPr txBox="1">
            <a:spLocks/>
          </p:cNvSpPr>
          <p:nvPr/>
        </p:nvSpPr>
        <p:spPr>
          <a:xfrm>
            <a:off x="923927" y="3628362"/>
            <a:ext cx="10336090" cy="272431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Elektroakustički pretvarač generiše signal srazmjeran pritisku, koji je po svojoj prirodi skalarna veličina. Zbog toga u analizi zvučnog polja na osnovu dobijenog električnog signala nedostaje informacija o pravcu nailaska talasa koji je stvorio registrovani pritisak.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Čulo sluha čovjeka ima sposobnost određivanja pravca nailaska zvuka, pa su zbog toga prostorne informacije o polju često bitne. Prostorna dimenzija zvučnog polja mora se analizirati na neki drugi, kompleksniji način.</a:t>
            </a:r>
          </a:p>
          <a:p>
            <a:pPr>
              <a:lnSpc>
                <a:spcPct val="100000"/>
              </a:lnSpc>
              <a:spcBef>
                <a:spcPts val="600"/>
              </a:spcBef>
              <a:spcAft>
                <a:spcPts val="600"/>
              </a:spcAft>
            </a:pPr>
            <a:endParaRPr lang="sr-Latn-C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F6CD309-0CDD-40C0-A666-F44484F806CB}"/>
              </a:ext>
            </a:extLst>
          </p:cNvPr>
          <p:cNvPicPr>
            <a:picLocks noChangeAspect="1"/>
          </p:cNvPicPr>
          <p:nvPr/>
        </p:nvPicPr>
        <p:blipFill>
          <a:blip r:embed="rId2"/>
          <a:stretch>
            <a:fillRect/>
          </a:stretch>
        </p:blipFill>
        <p:spPr>
          <a:xfrm>
            <a:off x="1751796" y="1773859"/>
            <a:ext cx="8507099" cy="1534539"/>
          </a:xfrm>
          <a:prstGeom prst="rect">
            <a:avLst/>
          </a:prstGeom>
        </p:spPr>
      </p:pic>
    </p:spTree>
    <p:extLst>
      <p:ext uri="{BB962C8B-B14F-4D97-AF65-F5344CB8AC3E}">
        <p14:creationId xmlns:p14="http://schemas.microsoft.com/office/powerpoint/2010/main" val="692402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962428" y="1895813"/>
            <a:ext cx="10336090" cy="421622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Činjenica da se u akustici često pojavljuje čovjekovo čulo sluha kao prijemnik nameće potrebu da se sistem pokazivanja stanja u zvučnom polju prilagodi specifičnostima ovog čula.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U inženjerskom smislu svakako najznačajnija osobina je logaritamska priroda njegove osjetljivosti. Takva osobina je svojstvena svim čulima i definisana je poznatim Veber-Fehnerovim zakonom.</a:t>
            </a:r>
          </a:p>
          <a:p>
            <a:pPr>
              <a:lnSpc>
                <a:spcPct val="100000"/>
              </a:lnSpc>
              <a:spcBef>
                <a:spcPts val="600"/>
              </a:spcBef>
              <a:spcAft>
                <a:spcPts val="600"/>
              </a:spcAft>
            </a:pPr>
            <a:r>
              <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Osjetljivost čula sluha na skali intenziteta ima logaritamsku karakteristiku.</a:t>
            </a:r>
          </a:p>
          <a:p>
            <a:pPr>
              <a:lnSpc>
                <a:spcPct val="100000"/>
              </a:lnSpc>
              <a:spcBef>
                <a:spcPts val="600"/>
              </a:spcBef>
              <a:spcAft>
                <a:spcPts val="600"/>
              </a:spcAft>
            </a:pPr>
            <a:r>
              <a:rPr lang="sr-Latn-C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Zbog toga je za iskazivanje stanja u zvučnom polju prikladno koristiti neku logaritamsku skalu umesto skale zvučnog pritiska. </a:t>
            </a:r>
          </a:p>
        </p:txBody>
      </p:sp>
      <p:sp>
        <p:nvSpPr>
          <p:cNvPr id="7" name="Title 7">
            <a:extLst>
              <a:ext uri="{FF2B5EF4-FFF2-40B4-BE49-F238E27FC236}">
                <a16:creationId xmlns:a16="http://schemas.microsoft.com/office/drawing/2014/main" id="{BC5D5EE8-AF1B-4976-96D9-D242261A7F65}"/>
              </a:ext>
            </a:extLst>
          </p:cNvPr>
          <p:cNvSpPr>
            <a:spLocks noGrp="1"/>
          </p:cNvSpPr>
          <p:nvPr>
            <p:ph type="title"/>
          </p:nvPr>
        </p:nvSpPr>
        <p:spPr>
          <a:xfrm>
            <a:off x="521207" y="448056"/>
            <a:ext cx="10663349" cy="640080"/>
          </a:xfrm>
        </p:spPr>
        <p:txBody>
          <a:bodyPr/>
          <a:lstStyle/>
          <a:p>
            <a:r>
              <a:rPr lang="sr-Latn-RS" dirty="0"/>
              <a:t>Akustika – Nivo zvučnog pritiska ili nivo zvuka</a:t>
            </a:r>
            <a:endParaRPr lang="en-US" dirty="0"/>
          </a:p>
        </p:txBody>
      </p:sp>
    </p:spTree>
    <p:extLst>
      <p:ext uri="{BB962C8B-B14F-4D97-AF65-F5344CB8AC3E}">
        <p14:creationId xmlns:p14="http://schemas.microsoft.com/office/powerpoint/2010/main" val="76379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962428" y="1895813"/>
            <a:ext cx="10336090" cy="215642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Logaritamska veličina koja se široko primenjuje u inženjerskim disciplinama je decibel. To je po svojoj definciji relativna mjera koja pokazuje odnos dvije vrijednosti iste fizičke veličine.</a:t>
            </a:r>
          </a:p>
        </p:txBody>
      </p:sp>
      <p:pic>
        <p:nvPicPr>
          <p:cNvPr id="2" name="Picture 1">
            <a:extLst>
              <a:ext uri="{FF2B5EF4-FFF2-40B4-BE49-F238E27FC236}">
                <a16:creationId xmlns:a16="http://schemas.microsoft.com/office/drawing/2014/main" id="{FABA96E4-4754-48A8-9F07-2C75694B3D53}"/>
              </a:ext>
            </a:extLst>
          </p:cNvPr>
          <p:cNvPicPr>
            <a:picLocks noChangeAspect="1"/>
          </p:cNvPicPr>
          <p:nvPr/>
        </p:nvPicPr>
        <p:blipFill>
          <a:blip r:embed="rId2"/>
          <a:stretch>
            <a:fillRect/>
          </a:stretch>
        </p:blipFill>
        <p:spPr>
          <a:xfrm>
            <a:off x="3651278" y="3410966"/>
            <a:ext cx="4355555" cy="1282540"/>
          </a:xfrm>
          <a:prstGeom prst="rect">
            <a:avLst/>
          </a:prstGeom>
        </p:spPr>
      </p:pic>
      <p:sp>
        <p:nvSpPr>
          <p:cNvPr id="3" name="Rectangle 2">
            <a:extLst>
              <a:ext uri="{FF2B5EF4-FFF2-40B4-BE49-F238E27FC236}">
                <a16:creationId xmlns:a16="http://schemas.microsoft.com/office/drawing/2014/main" id="{26168DEA-DDAC-4C1A-B95B-3F7E61E00270}"/>
              </a:ext>
            </a:extLst>
          </p:cNvPr>
          <p:cNvSpPr/>
          <p:nvPr/>
        </p:nvSpPr>
        <p:spPr>
          <a:xfrm>
            <a:off x="962428" y="5206472"/>
            <a:ext cx="10193252" cy="769441"/>
          </a:xfrm>
          <a:prstGeom prst="rect">
            <a:avLst/>
          </a:prstGeom>
        </p:spPr>
        <p:txBody>
          <a:bodyPr wrap="square">
            <a:spAutoFit/>
          </a:bodyPr>
          <a:lstStyle/>
          <a:p>
            <a:pPr marL="285750" indent="-285750">
              <a:buFont typeface="Arial" panose="020B0604020202020204" pitchFamily="34" charset="0"/>
              <a:buChar char="•"/>
            </a:pPr>
            <a:r>
              <a:rPr lang="sr-Latn-CS" sz="2200" dirty="0">
                <a:latin typeface="Calibri" panose="020F0502020204030204" pitchFamily="34" charset="0"/>
                <a:cs typeface="Calibri" panose="020F0502020204030204" pitchFamily="34" charset="0"/>
              </a:rPr>
              <a:t>Prema tome, decibel jeste po definiciji logaritamska mera, ali je to pokazatelj relativnog odnosa dvije vrednosti, a ne apsolutna mera.</a:t>
            </a:r>
          </a:p>
        </p:txBody>
      </p:sp>
      <p:sp>
        <p:nvSpPr>
          <p:cNvPr id="9" name="Title 7">
            <a:extLst>
              <a:ext uri="{FF2B5EF4-FFF2-40B4-BE49-F238E27FC236}">
                <a16:creationId xmlns:a16="http://schemas.microsoft.com/office/drawing/2014/main" id="{FD453330-D146-4416-9ED8-675392255441}"/>
              </a:ext>
            </a:extLst>
          </p:cNvPr>
          <p:cNvSpPr>
            <a:spLocks noGrp="1"/>
          </p:cNvSpPr>
          <p:nvPr>
            <p:ph type="title"/>
          </p:nvPr>
        </p:nvSpPr>
        <p:spPr>
          <a:xfrm>
            <a:off x="521207" y="448056"/>
            <a:ext cx="10663349" cy="640080"/>
          </a:xfrm>
        </p:spPr>
        <p:txBody>
          <a:bodyPr/>
          <a:lstStyle/>
          <a:p>
            <a:r>
              <a:rPr lang="sr-Latn-RS" dirty="0"/>
              <a:t>Akustika – Nivo zvučnog pritiska ili nivo zvuka</a:t>
            </a:r>
            <a:endParaRPr lang="en-US" dirty="0"/>
          </a:p>
        </p:txBody>
      </p:sp>
    </p:spTree>
    <p:extLst>
      <p:ext uri="{BB962C8B-B14F-4D97-AF65-F5344CB8AC3E}">
        <p14:creationId xmlns:p14="http://schemas.microsoft.com/office/powerpoint/2010/main" val="81551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923927" y="1385673"/>
            <a:ext cx="10336090" cy="215642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Pravljenje apsolutne skale u decibelima za neku fizičku veličinu moguće je ako se jedna od dvije vrijednosti iz prethodne formule učini konstantom i ta vrijednost unaprijed definiše. To postaje nula na skali u decibelima i svaka moguća vrijednost se poredi sa izabranom referencom.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Upravo na tom principu je u akustici uvedena nova veličina koja se naziva nivo zvučnog pritiska, ili kratko nivo zvuka (u anglosaksonskoj literaturi: </a:t>
            </a:r>
            <a:r>
              <a:rPr lang="sr-Latn-CS" sz="2200" b="1" dirty="0">
                <a:solidFill>
                  <a:srgbClr val="C00000"/>
                </a:solidFill>
                <a:latin typeface="Calibri" panose="020F0502020204030204" pitchFamily="34" charset="0"/>
                <a:cs typeface="Calibri" panose="020F0502020204030204" pitchFamily="34" charset="0"/>
              </a:rPr>
              <a:t>sound pressure level ili skraćeno SPL</a:t>
            </a:r>
            <a:r>
              <a:rPr lang="sr-Latn-CS" sz="2200" dirty="0">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Vrijednost konstante definisane standardom je p</a:t>
            </a:r>
            <a:r>
              <a:rPr lang="sr-Latn-CS" sz="1400" dirty="0">
                <a:latin typeface="Calibri" panose="020F0502020204030204" pitchFamily="34" charset="0"/>
                <a:cs typeface="Calibri" panose="020F0502020204030204" pitchFamily="34" charset="0"/>
              </a:rPr>
              <a:t>o</a:t>
            </a:r>
            <a:r>
              <a:rPr lang="sr-Latn-CS" sz="2200" dirty="0">
                <a:latin typeface="Calibri" panose="020F0502020204030204" pitchFamily="34" charset="0"/>
                <a:cs typeface="Calibri" panose="020F0502020204030204" pitchFamily="34" charset="0"/>
              </a:rPr>
              <a:t> = 2⋅10</a:t>
            </a:r>
            <a:r>
              <a:rPr lang="sr-Latn-CS" sz="2200" baseline="30000" dirty="0">
                <a:latin typeface="Calibri" panose="020F0502020204030204" pitchFamily="34" charset="0"/>
                <a:cs typeface="Calibri" panose="020F0502020204030204" pitchFamily="34" charset="0"/>
              </a:rPr>
              <a:t>-5</a:t>
            </a:r>
            <a:r>
              <a:rPr lang="sr-Latn-CS" sz="2200" dirty="0">
                <a:latin typeface="Calibri" panose="020F0502020204030204" pitchFamily="34" charset="0"/>
                <a:cs typeface="Calibri" panose="020F0502020204030204" pitchFamily="34" charset="0"/>
              </a:rPr>
              <a:t> Pa. </a:t>
            </a:r>
          </a:p>
          <a:p>
            <a:pPr>
              <a:lnSpc>
                <a:spcPct val="100000"/>
              </a:lnSpc>
              <a:spcBef>
                <a:spcPts val="600"/>
              </a:spcBef>
              <a:spcAft>
                <a:spcPts val="600"/>
              </a:spcAft>
            </a:pPr>
            <a:r>
              <a:rPr lang="sr-Latn-CS" sz="2200" b="1" dirty="0">
                <a:solidFill>
                  <a:srgbClr val="C00000"/>
                </a:solidFill>
                <a:latin typeface="Calibri" panose="020F0502020204030204" pitchFamily="34" charset="0"/>
                <a:cs typeface="Calibri" panose="020F0502020204030204" pitchFamily="34" charset="0"/>
              </a:rPr>
              <a:t>Tako je nivo zvučnog pritiska, po definiciji:</a:t>
            </a:r>
          </a:p>
          <a:p>
            <a:pPr marL="0" indent="0">
              <a:lnSpc>
                <a:spcPct val="100000"/>
              </a:lnSpc>
              <a:spcBef>
                <a:spcPts val="600"/>
              </a:spcBef>
              <a:spcAft>
                <a:spcPts val="600"/>
              </a:spcAft>
              <a:buNone/>
            </a:pPr>
            <a:endParaRPr lang="sr-Latn-CS" sz="2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CA8B1B4-8B88-462F-B4CA-935FC7FB3A86}"/>
              </a:ext>
            </a:extLst>
          </p:cNvPr>
          <p:cNvPicPr>
            <a:picLocks noChangeAspect="1"/>
          </p:cNvPicPr>
          <p:nvPr/>
        </p:nvPicPr>
        <p:blipFill>
          <a:blip r:embed="rId2"/>
          <a:stretch>
            <a:fillRect/>
          </a:stretch>
        </p:blipFill>
        <p:spPr>
          <a:xfrm>
            <a:off x="3552290" y="5134463"/>
            <a:ext cx="2539682" cy="1079365"/>
          </a:xfrm>
          <a:prstGeom prst="rect">
            <a:avLst/>
          </a:prstGeom>
        </p:spPr>
      </p:pic>
      <p:sp>
        <p:nvSpPr>
          <p:cNvPr id="5" name="Rectangle 4">
            <a:extLst>
              <a:ext uri="{FF2B5EF4-FFF2-40B4-BE49-F238E27FC236}">
                <a16:creationId xmlns:a16="http://schemas.microsoft.com/office/drawing/2014/main" id="{1F5FC41B-06D8-48E8-9E6E-E086662CF54C}"/>
              </a:ext>
            </a:extLst>
          </p:cNvPr>
          <p:cNvSpPr/>
          <p:nvPr/>
        </p:nvSpPr>
        <p:spPr>
          <a:xfrm>
            <a:off x="6326622" y="5341354"/>
            <a:ext cx="4464171" cy="646331"/>
          </a:xfrm>
          <a:prstGeom prst="rect">
            <a:avLst/>
          </a:prstGeom>
        </p:spPr>
        <p:txBody>
          <a:bodyPr wrap="none">
            <a:spAutoFit/>
          </a:bodyPr>
          <a:lstStyle/>
          <a:p>
            <a:r>
              <a:rPr lang="sr-Latn-CS" dirty="0">
                <a:latin typeface="Calibri" panose="020F0502020204030204" pitchFamily="34" charset="0"/>
                <a:cs typeface="Calibri" panose="020F0502020204030204" pitchFamily="34" charset="0"/>
              </a:rPr>
              <a:t>p – zvučni pritisak o kome je riječ, a</a:t>
            </a:r>
          </a:p>
          <a:p>
            <a:r>
              <a:rPr lang="sr-Latn-CS" dirty="0">
                <a:latin typeface="Calibri" panose="020F0502020204030204" pitchFamily="34" charset="0"/>
                <a:cs typeface="Calibri" panose="020F0502020204030204" pitchFamily="34" charset="0"/>
              </a:rPr>
              <a:t>p</a:t>
            </a:r>
            <a:r>
              <a:rPr lang="sr-Latn-CS" sz="1100" dirty="0">
                <a:latin typeface="Calibri" panose="020F0502020204030204" pitchFamily="34" charset="0"/>
                <a:cs typeface="Calibri" panose="020F0502020204030204" pitchFamily="34" charset="0"/>
              </a:rPr>
              <a:t>0</a:t>
            </a:r>
            <a:r>
              <a:rPr lang="sr-Latn-CS" dirty="0">
                <a:latin typeface="Calibri" panose="020F0502020204030204" pitchFamily="34" charset="0"/>
                <a:cs typeface="Calibri" panose="020F0502020204030204" pitchFamily="34" charset="0"/>
              </a:rPr>
              <a:t> – referentni zvučni pritisak p0 = 2*10-5 Pa</a:t>
            </a:r>
          </a:p>
        </p:txBody>
      </p:sp>
      <p:sp>
        <p:nvSpPr>
          <p:cNvPr id="10" name="Title 7">
            <a:extLst>
              <a:ext uri="{FF2B5EF4-FFF2-40B4-BE49-F238E27FC236}">
                <a16:creationId xmlns:a16="http://schemas.microsoft.com/office/drawing/2014/main" id="{3D55BC36-4DBC-497B-841C-8E952D0ABE10}"/>
              </a:ext>
            </a:extLst>
          </p:cNvPr>
          <p:cNvSpPr>
            <a:spLocks noGrp="1"/>
          </p:cNvSpPr>
          <p:nvPr>
            <p:ph type="title"/>
          </p:nvPr>
        </p:nvSpPr>
        <p:spPr>
          <a:xfrm>
            <a:off x="521207" y="448056"/>
            <a:ext cx="10663349" cy="640080"/>
          </a:xfrm>
        </p:spPr>
        <p:txBody>
          <a:bodyPr/>
          <a:lstStyle/>
          <a:p>
            <a:r>
              <a:rPr lang="sr-Latn-RS" dirty="0"/>
              <a:t>Akustika – Nivo zvučnog pritiska ili nivo zvuka</a:t>
            </a:r>
            <a:endParaRPr lang="en-US" dirty="0"/>
          </a:p>
        </p:txBody>
      </p:sp>
    </p:spTree>
    <p:extLst>
      <p:ext uri="{BB962C8B-B14F-4D97-AF65-F5344CB8AC3E}">
        <p14:creationId xmlns:p14="http://schemas.microsoft.com/office/powerpoint/2010/main" val="1565540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492330" y="1501178"/>
            <a:ext cx="4560931" cy="215642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latin typeface="Calibri" panose="020F0502020204030204" pitchFamily="34" charset="0"/>
                <a:cs typeface="Calibri" panose="020F0502020204030204" pitchFamily="34" charset="0"/>
              </a:rPr>
              <a:t>Referentna vrijednost </a:t>
            </a:r>
            <a:r>
              <a:rPr lang="sr-Latn-CS" sz="2000" b="1" dirty="0">
                <a:solidFill>
                  <a:srgbClr val="C00000"/>
                </a:solidFill>
                <a:latin typeface="Calibri" panose="020F0502020204030204" pitchFamily="34" charset="0"/>
                <a:cs typeface="Calibri" panose="020F0502020204030204" pitchFamily="34" charset="0"/>
              </a:rPr>
              <a:t>2⋅10</a:t>
            </a:r>
            <a:r>
              <a:rPr lang="sr-Latn-CS" sz="2000" b="1" baseline="30000" dirty="0">
                <a:solidFill>
                  <a:srgbClr val="C00000"/>
                </a:solidFill>
                <a:latin typeface="Calibri" panose="020F0502020204030204" pitchFamily="34" charset="0"/>
                <a:cs typeface="Calibri" panose="020F0502020204030204" pitchFamily="34" charset="0"/>
              </a:rPr>
              <a:t>-5</a:t>
            </a:r>
            <a:r>
              <a:rPr lang="sr-Latn-CS" sz="2000" b="1" dirty="0">
                <a:solidFill>
                  <a:srgbClr val="C00000"/>
                </a:solidFill>
                <a:latin typeface="Calibri" panose="020F0502020204030204" pitchFamily="34" charset="0"/>
                <a:cs typeface="Calibri" panose="020F0502020204030204" pitchFamily="34" charset="0"/>
              </a:rPr>
              <a:t> Pa </a:t>
            </a:r>
            <a:r>
              <a:rPr lang="sr-Latn-CS" sz="2000" dirty="0">
                <a:latin typeface="Calibri" panose="020F0502020204030204" pitchFamily="34" charset="0"/>
                <a:cs typeface="Calibri" panose="020F0502020204030204" pitchFamily="34" charset="0"/>
              </a:rPr>
              <a:t>izabrana je jer je u vrijeme njenog utvrđivanja smatrano da </a:t>
            </a:r>
            <a:r>
              <a:rPr lang="sr-Latn-CS" sz="2000" b="1" dirty="0">
                <a:solidFill>
                  <a:srgbClr val="C00000"/>
                </a:solidFill>
                <a:latin typeface="Calibri" panose="020F0502020204030204" pitchFamily="34" charset="0"/>
                <a:cs typeface="Calibri" panose="020F0502020204030204" pitchFamily="34" charset="0"/>
              </a:rPr>
              <a:t>odgovara granici čujnosti</a:t>
            </a:r>
            <a:r>
              <a:rPr lang="sr-Latn-CS" sz="2000" dirty="0">
                <a:latin typeface="Calibri" panose="020F0502020204030204" pitchFamily="34" charset="0"/>
                <a:cs typeface="Calibri" panose="020F0502020204030204" pitchFamily="34" charset="0"/>
              </a:rPr>
              <a:t>, to jest najtišem zvuku koji ljudsko uvo može čuti na 1000 Hz. Činilo se logičnim da taj prag bude nula na novoj skali za kvantifikovanje zvučnog polja. </a:t>
            </a:r>
          </a:p>
          <a:p>
            <a:pPr>
              <a:lnSpc>
                <a:spcPct val="100000"/>
              </a:lnSpc>
              <a:spcBef>
                <a:spcPts val="600"/>
              </a:spcBef>
              <a:spcAft>
                <a:spcPts val="600"/>
              </a:spcAft>
            </a:pPr>
            <a:r>
              <a:rPr lang="sr-Latn-CS" sz="2000" b="1" dirty="0">
                <a:solidFill>
                  <a:srgbClr val="C00000"/>
                </a:solidFill>
                <a:latin typeface="Calibri" panose="020F0502020204030204" pitchFamily="34" charset="0"/>
                <a:cs typeface="Calibri" panose="020F0502020204030204" pitchFamily="34" charset="0"/>
              </a:rPr>
              <a:t>Najviši zvučni pritisak koji ljudsko uho može podnijeti je 20Pa </a:t>
            </a:r>
            <a:r>
              <a:rPr lang="sr-Latn-CS" sz="2000" dirty="0">
                <a:latin typeface="Calibri" panose="020F0502020204030204" pitchFamily="34" charset="0"/>
                <a:cs typeface="Calibri" panose="020F0502020204030204" pitchFamily="34" charset="0"/>
              </a:rPr>
              <a:t>iz čega slijedi:</a:t>
            </a:r>
          </a:p>
        </p:txBody>
      </p:sp>
      <p:pic>
        <p:nvPicPr>
          <p:cNvPr id="6" name="Picture 5">
            <a:extLst>
              <a:ext uri="{FF2B5EF4-FFF2-40B4-BE49-F238E27FC236}">
                <a16:creationId xmlns:a16="http://schemas.microsoft.com/office/drawing/2014/main" id="{B472E02A-4444-4428-9E2F-E5D3FA527C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22179" y="1619702"/>
            <a:ext cx="6480713" cy="4790724"/>
          </a:xfrm>
          <a:prstGeom prst="rect">
            <a:avLst/>
          </a:prstGeom>
          <a:noFill/>
          <a:ln>
            <a:noFill/>
          </a:ln>
        </p:spPr>
      </p:pic>
      <p:pic>
        <p:nvPicPr>
          <p:cNvPr id="2" name="Picture 1">
            <a:extLst>
              <a:ext uri="{FF2B5EF4-FFF2-40B4-BE49-F238E27FC236}">
                <a16:creationId xmlns:a16="http://schemas.microsoft.com/office/drawing/2014/main" id="{F59ABDFC-6C09-4904-9689-97D6CA243F1E}"/>
              </a:ext>
            </a:extLst>
          </p:cNvPr>
          <p:cNvPicPr>
            <a:picLocks noChangeAspect="1"/>
          </p:cNvPicPr>
          <p:nvPr/>
        </p:nvPicPr>
        <p:blipFill>
          <a:blip r:embed="rId3"/>
          <a:stretch>
            <a:fillRect/>
          </a:stretch>
        </p:blipFill>
        <p:spPr>
          <a:xfrm>
            <a:off x="833931" y="4820068"/>
            <a:ext cx="3822061" cy="945465"/>
          </a:xfrm>
          <a:prstGeom prst="rect">
            <a:avLst/>
          </a:prstGeom>
        </p:spPr>
      </p:pic>
      <p:sp>
        <p:nvSpPr>
          <p:cNvPr id="10" name="Title 7">
            <a:extLst>
              <a:ext uri="{FF2B5EF4-FFF2-40B4-BE49-F238E27FC236}">
                <a16:creationId xmlns:a16="http://schemas.microsoft.com/office/drawing/2014/main" id="{83AF2267-A441-4507-891D-946BB3A5CD79}"/>
              </a:ext>
            </a:extLst>
          </p:cNvPr>
          <p:cNvSpPr>
            <a:spLocks noGrp="1"/>
          </p:cNvSpPr>
          <p:nvPr>
            <p:ph type="title"/>
          </p:nvPr>
        </p:nvSpPr>
        <p:spPr>
          <a:xfrm>
            <a:off x="521207" y="448056"/>
            <a:ext cx="10663349" cy="640080"/>
          </a:xfrm>
        </p:spPr>
        <p:txBody>
          <a:bodyPr/>
          <a:lstStyle/>
          <a:p>
            <a:r>
              <a:rPr lang="sr-Latn-RS" dirty="0"/>
              <a:t>Akustika – Nivo zvučnog pritiska ili nivo zvuka</a:t>
            </a:r>
            <a:endParaRPr lang="en-US" dirty="0"/>
          </a:p>
        </p:txBody>
      </p:sp>
    </p:spTree>
    <p:extLst>
      <p:ext uri="{BB962C8B-B14F-4D97-AF65-F5344CB8AC3E}">
        <p14:creationId xmlns:p14="http://schemas.microsoft.com/office/powerpoint/2010/main" val="387886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Akustika – Nivo zvučnog pritiska ili nivo zvuka</a:t>
            </a:r>
            <a:endParaRPr lang="en-US" dirty="0"/>
          </a:p>
        </p:txBody>
      </p:sp>
      <p:sp>
        <p:nvSpPr>
          <p:cNvPr id="38" name="Content Placeholder 17"/>
          <p:cNvSpPr txBox="1">
            <a:spLocks/>
          </p:cNvSpPr>
          <p:nvPr/>
        </p:nvSpPr>
        <p:spPr>
          <a:xfrm>
            <a:off x="492330" y="1501178"/>
            <a:ext cx="10798104" cy="215642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Najtiši zvukovi u čovjekovom okruženju su reda veličine 20 dB. Tolika je realna donja granica nivoa zvuka u čovjekovom okruženju.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Niži nivoi ostvarljivi su samo uz posebne mjere zvučne zaštite, što se i preduzima pri izgradnji studijskih prostora i koncertnih sala.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Nivo 30 dB se smatra dovoljnom „tišinom“ za ambijent spavaće sobe u stanovima, pa je ta vrijednost specificirana u zakonu kao maksimalno dozvoljena u sobama stanova noću.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Veoma jaki zvukovi imaju nivoe reda veličine 80 dB i više.</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Maksimalno dozvoljeni nivo buke u ambijentu gde se boravi 8 sati je 85 dB. Smatra se da izlaganje višim nivoima zvuka u tom vremenskom intervalu svakog dana može stvoriti trajna oštećenja. Nivo zvuka na koncertima sa ozvučenjem je reda 90 dB, a maksimalne vrednosti zvuka u bioskopima s dobro podešenim sistemima reprodukcije zvuka su oko 115 dB. </a:t>
            </a:r>
          </a:p>
        </p:txBody>
      </p:sp>
    </p:spTree>
    <p:extLst>
      <p:ext uri="{BB962C8B-B14F-4D97-AF65-F5344CB8AC3E}">
        <p14:creationId xmlns:p14="http://schemas.microsoft.com/office/powerpoint/2010/main" val="2550474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Akustika – Nivo intenziteta zvuka (jakost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Kao što je to bio slučaj sa skalom zvučnog pritiska, tako je u praksi pogodno da se i skala intenziteta zvuka zamijeni sa odgovarajućom logaritamskom veličinom. Tako je definisana veličina koja se naziva nivo intenziteta zvuka, koji je po definiciji:</a:t>
            </a:r>
          </a:p>
        </p:txBody>
      </p:sp>
      <p:pic>
        <p:nvPicPr>
          <p:cNvPr id="2" name="Picture 1">
            <a:extLst>
              <a:ext uri="{FF2B5EF4-FFF2-40B4-BE49-F238E27FC236}">
                <a16:creationId xmlns:a16="http://schemas.microsoft.com/office/drawing/2014/main" id="{D444FB4B-A3EE-433E-8C15-B27C4F59E175}"/>
              </a:ext>
            </a:extLst>
          </p:cNvPr>
          <p:cNvPicPr>
            <a:picLocks noChangeAspect="1"/>
          </p:cNvPicPr>
          <p:nvPr/>
        </p:nvPicPr>
        <p:blipFill>
          <a:blip r:embed="rId2"/>
          <a:stretch>
            <a:fillRect/>
          </a:stretch>
        </p:blipFill>
        <p:spPr>
          <a:xfrm>
            <a:off x="4593132" y="2810577"/>
            <a:ext cx="2054308" cy="1018064"/>
          </a:xfrm>
          <a:prstGeom prst="rect">
            <a:avLst/>
          </a:prstGeom>
        </p:spPr>
      </p:pic>
      <p:sp>
        <p:nvSpPr>
          <p:cNvPr id="5" name="Content Placeholder 17">
            <a:extLst>
              <a:ext uri="{FF2B5EF4-FFF2-40B4-BE49-F238E27FC236}">
                <a16:creationId xmlns:a16="http://schemas.microsoft.com/office/drawing/2014/main" id="{CFEB720B-0FDA-4B36-B5B2-1A01A643E4EF}"/>
              </a:ext>
            </a:extLst>
          </p:cNvPr>
          <p:cNvSpPr txBox="1">
            <a:spLocks/>
          </p:cNvSpPr>
          <p:nvPr/>
        </p:nvSpPr>
        <p:spPr>
          <a:xfrm>
            <a:off x="521207" y="3992517"/>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Za referentnu vrednost u ovom slučaju usvojen je intenzitet Jo = 10</a:t>
            </a:r>
            <a:r>
              <a:rPr lang="sr-Latn-CS" sz="2200" baseline="30000" dirty="0">
                <a:latin typeface="Calibri" panose="020F0502020204030204" pitchFamily="34" charset="0"/>
                <a:cs typeface="Calibri" panose="020F0502020204030204" pitchFamily="34" charset="0"/>
              </a:rPr>
              <a:t>-12</a:t>
            </a:r>
            <a:r>
              <a:rPr lang="sr-Latn-CS" sz="2200" dirty="0">
                <a:latin typeface="Calibri" panose="020F0502020204030204" pitchFamily="34" charset="0"/>
                <a:cs typeface="Calibri" panose="020F0502020204030204" pitchFamily="34" charset="0"/>
              </a:rPr>
              <a:t> W/m</a:t>
            </a:r>
            <a:r>
              <a:rPr lang="sr-Latn-CS" sz="2200" baseline="30000" dirty="0">
                <a:latin typeface="Calibri" panose="020F0502020204030204" pitchFamily="34" charset="0"/>
                <a:cs typeface="Calibri" panose="020F0502020204030204" pitchFamily="34" charset="0"/>
              </a:rPr>
              <a:t>2</a:t>
            </a:r>
          </a:p>
          <a:p>
            <a:pPr>
              <a:lnSpc>
                <a:spcPct val="100000"/>
              </a:lnSpc>
              <a:spcBef>
                <a:spcPts val="600"/>
              </a:spcBef>
              <a:spcAft>
                <a:spcPts val="600"/>
              </a:spcAft>
            </a:pPr>
            <a:r>
              <a:rPr lang="sr-Latn-CS" sz="2200" i="1" dirty="0">
                <a:latin typeface="Calibri" panose="020F0502020204030204" pitchFamily="34" charset="0"/>
                <a:cs typeface="Calibri" panose="020F0502020204030204" pitchFamily="34" charset="0"/>
              </a:rPr>
              <a:t>Vat (eng. watt; simbol: W) je SI izvedena jedinica za snagu. Jednak je jednom džulu u sekundi (1 J/s), ili u električnim jedinicama, jednom volt amperu (1 V•A).</a:t>
            </a:r>
            <a:endParaRPr lang="sr-Latn-CS" sz="2200" i="1" baseline="30000" dirty="0">
              <a:latin typeface="Calibri" panose="020F0502020204030204" pitchFamily="34" charset="0"/>
              <a:cs typeface="Calibri" panose="020F0502020204030204" pitchFamily="34" charset="0"/>
            </a:endParaRPr>
          </a:p>
          <a:p>
            <a:pPr>
              <a:lnSpc>
                <a:spcPct val="100000"/>
              </a:lnSpc>
              <a:spcBef>
                <a:spcPts val="600"/>
              </a:spcBef>
              <a:spcAft>
                <a:spcPts val="600"/>
              </a:spcAft>
            </a:pPr>
            <a:endParaRPr lang="sr-Latn-CS" sz="22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40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Akustika – Nivo intenziteta zvuka (jakost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Jakost zvuka (oznaka I) je fizikalna mjerna veličina koja opisuje energiju zvučnoga vala u vremenskom razdoblju (intervalu) kroz površinu okomitu na smjer širenja vala. Mjerna je jedinica Vat po kvadratnom metru (W/m²).</a:t>
            </a:r>
          </a:p>
          <a:p>
            <a:pPr>
              <a:lnSpc>
                <a:spcPct val="100000"/>
              </a:lnSpc>
              <a:spcBef>
                <a:spcPts val="600"/>
              </a:spcBef>
              <a:spcAft>
                <a:spcPts val="600"/>
              </a:spcAft>
            </a:pPr>
            <a:r>
              <a:rPr lang="sr-Latn-CS" sz="2200" b="1" dirty="0">
                <a:solidFill>
                  <a:srgbClr val="C00000"/>
                </a:solidFill>
                <a:latin typeface="Calibri" panose="020F0502020204030204" pitchFamily="34" charset="0"/>
                <a:cs typeface="Calibri" panose="020F0502020204030204" pitchFamily="34" charset="0"/>
              </a:rPr>
              <a:t>Prag čujnosti je najmanja jakost zvuka koju ljudsko uho može čuti:</a:t>
            </a:r>
          </a:p>
          <a:p>
            <a:pPr>
              <a:lnSpc>
                <a:spcPct val="100000"/>
              </a:lnSpc>
              <a:spcBef>
                <a:spcPts val="600"/>
              </a:spcBef>
              <a:spcAft>
                <a:spcPts val="600"/>
              </a:spcAft>
            </a:pPr>
            <a:endParaRPr lang="sr-Latn-RS" sz="2200"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sr-Latn-RS" sz="2200"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sr-Latn-RS" sz="2200"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sr-Latn-RS" sz="2200" dirty="0">
              <a:latin typeface="Calibri" panose="020F0502020204030204" pitchFamily="34" charset="0"/>
              <a:cs typeface="Calibri" panose="020F0502020204030204" pitchFamily="34" charset="0"/>
            </a:endParaRPr>
          </a:p>
          <a:p>
            <a:pPr>
              <a:lnSpc>
                <a:spcPct val="100000"/>
              </a:lnSpc>
              <a:spcBef>
                <a:spcPts val="600"/>
              </a:spcBef>
              <a:spcAft>
                <a:spcPts val="600"/>
              </a:spcAft>
            </a:pPr>
            <a:r>
              <a:rPr lang="sr-Latn-CS" sz="2200" b="1" dirty="0">
                <a:solidFill>
                  <a:srgbClr val="C00000"/>
                </a:solidFill>
                <a:latin typeface="Calibri" panose="020F0502020204030204" pitchFamily="34" charset="0"/>
                <a:cs typeface="Calibri" panose="020F0502020204030204" pitchFamily="34" charset="0"/>
              </a:rPr>
              <a:t>Maksimalna veličina zvučnog tlaka kojeg čovjek može podnijeti iznosi 1 W/m2.</a:t>
            </a:r>
          </a:p>
        </p:txBody>
      </p:sp>
      <p:pic>
        <p:nvPicPr>
          <p:cNvPr id="3" name="Picture 2">
            <a:extLst>
              <a:ext uri="{FF2B5EF4-FFF2-40B4-BE49-F238E27FC236}">
                <a16:creationId xmlns:a16="http://schemas.microsoft.com/office/drawing/2014/main" id="{9C8AC511-9683-4470-B62F-C2D00043CE61}"/>
              </a:ext>
            </a:extLst>
          </p:cNvPr>
          <p:cNvPicPr>
            <a:picLocks noChangeAspect="1"/>
          </p:cNvPicPr>
          <p:nvPr/>
        </p:nvPicPr>
        <p:blipFill>
          <a:blip r:embed="rId2"/>
          <a:stretch>
            <a:fillRect/>
          </a:stretch>
        </p:blipFill>
        <p:spPr>
          <a:xfrm>
            <a:off x="1303864" y="3829130"/>
            <a:ext cx="5733087" cy="526424"/>
          </a:xfrm>
          <a:prstGeom prst="rect">
            <a:avLst/>
          </a:prstGeom>
        </p:spPr>
      </p:pic>
      <p:sp>
        <p:nvSpPr>
          <p:cNvPr id="4" name="Rectangle 3">
            <a:extLst>
              <a:ext uri="{FF2B5EF4-FFF2-40B4-BE49-F238E27FC236}">
                <a16:creationId xmlns:a16="http://schemas.microsoft.com/office/drawing/2014/main" id="{A6743F50-BDF0-4559-AB86-B7247846D876}"/>
              </a:ext>
            </a:extLst>
          </p:cNvPr>
          <p:cNvSpPr/>
          <p:nvPr/>
        </p:nvSpPr>
        <p:spPr>
          <a:xfrm>
            <a:off x="7548916" y="3829130"/>
            <a:ext cx="2188420" cy="523220"/>
          </a:xfrm>
          <a:prstGeom prst="rect">
            <a:avLst/>
          </a:prstGeom>
        </p:spPr>
        <p:txBody>
          <a:bodyPr wrap="none">
            <a:spAutoFit/>
          </a:bodyPr>
          <a:lstStyle/>
          <a:p>
            <a:r>
              <a:rPr lang="sr-Latn-RS" sz="2800" b="1" dirty="0">
                <a:solidFill>
                  <a:srgbClr val="C00000"/>
                </a:solidFill>
                <a:latin typeface="Calibri" panose="020F0502020204030204" pitchFamily="34" charset="0"/>
                <a:cs typeface="Calibri" panose="020F0502020204030204" pitchFamily="34" charset="0"/>
              </a:rPr>
              <a:t>ili 10</a:t>
            </a:r>
            <a:r>
              <a:rPr lang="sr-Latn-RS" sz="2800" b="1" baseline="30000" dirty="0">
                <a:solidFill>
                  <a:srgbClr val="C00000"/>
                </a:solidFill>
                <a:latin typeface="Calibri" panose="020F0502020204030204" pitchFamily="34" charset="0"/>
                <a:cs typeface="Calibri" panose="020F0502020204030204" pitchFamily="34" charset="0"/>
              </a:rPr>
              <a:t>-12</a:t>
            </a:r>
            <a:r>
              <a:rPr lang="sr-Latn-RS" sz="2800" b="1" dirty="0">
                <a:solidFill>
                  <a:srgbClr val="C00000"/>
                </a:solidFill>
                <a:latin typeface="Calibri" panose="020F0502020204030204" pitchFamily="34" charset="0"/>
                <a:cs typeface="Calibri" panose="020F0502020204030204" pitchFamily="34" charset="0"/>
              </a:rPr>
              <a:t> W/m</a:t>
            </a:r>
            <a:r>
              <a:rPr lang="sr-Latn-RS" sz="2800" b="1" baseline="30000" dirty="0">
                <a:solidFill>
                  <a:srgbClr val="C00000"/>
                </a:solidFill>
                <a:latin typeface="Calibri" panose="020F0502020204030204" pitchFamily="34" charset="0"/>
                <a:cs typeface="Calibri" panose="020F0502020204030204" pitchFamily="34" charset="0"/>
              </a:rPr>
              <a:t>2</a:t>
            </a:r>
            <a:endParaRPr lang="sr-Latn-CS" sz="2800" b="1" dirty="0">
              <a:solidFill>
                <a:srgbClr val="C00000"/>
              </a:solidFill>
            </a:endParaRPr>
          </a:p>
        </p:txBody>
      </p:sp>
    </p:spTree>
    <p:extLst>
      <p:ext uri="{BB962C8B-B14F-4D97-AF65-F5344CB8AC3E}">
        <p14:creationId xmlns:p14="http://schemas.microsoft.com/office/powerpoint/2010/main" val="366852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524707"/>
            <a:ext cx="10972800" cy="14494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000" dirty="0">
                <a:latin typeface="Calibri" panose="020F0502020204030204" pitchFamily="34" charset="0"/>
                <a:ea typeface="Calibri" panose="020F0502020204030204" pitchFamily="34" charset="0"/>
                <a:cs typeface="Times New Roman" panose="02020603050405020304" pitchFamily="18" charset="0"/>
              </a:rPr>
              <a:t>Kad udarimo o neki predmet, na primjer trgnemo napetu </a:t>
            </a:r>
            <a:r>
              <a:rPr lang="sr-Latn-C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Žica"/>
              </a:rPr>
              <a:t>žicu</a:t>
            </a:r>
            <a:r>
              <a:rPr lang="sr-Latn-CS" sz="2000" dirty="0">
                <a:latin typeface="Calibri" panose="020F0502020204030204" pitchFamily="34" charset="0"/>
                <a:ea typeface="Calibri" panose="020F0502020204030204" pitchFamily="34" charset="0"/>
                <a:cs typeface="Times New Roman" panose="02020603050405020304" pitchFamily="18" charset="0"/>
              </a:rPr>
              <a:t>, čujemo zvuk, a taj osjet zvuka prestaje čim spriječimo da tijelo titra. Energija zvuka širi se nekim sredstvom (medijem) u obliku </a:t>
            </a:r>
            <a:r>
              <a:rPr lang="sr-Latn-C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Mehanički valovi"/>
              </a:rPr>
              <a:t>mehaničkog vala</a:t>
            </a:r>
            <a:r>
              <a:rPr lang="sr-Latn-CS" sz="2000" dirty="0">
                <a:latin typeface="Calibri" panose="020F0502020204030204" pitchFamily="34" charset="0"/>
                <a:ea typeface="Calibri" panose="020F0502020204030204" pitchFamily="34" charset="0"/>
                <a:cs typeface="Times New Roman" panose="02020603050405020304" pitchFamily="18" charset="0"/>
              </a:rPr>
              <a:t>. To sredstvo je obično </a:t>
            </a:r>
            <a:r>
              <a:rPr lang="sr-Latn-C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tooltip="Zrak"/>
              </a:rPr>
              <a:t>zrak</a:t>
            </a:r>
            <a:r>
              <a:rPr lang="sr-Latn-CS" sz="2000" dirty="0">
                <a:latin typeface="Calibri" panose="020F0502020204030204" pitchFamily="34" charset="0"/>
                <a:ea typeface="Calibri" panose="020F0502020204030204" pitchFamily="34" charset="0"/>
                <a:cs typeface="Times New Roman" panose="02020603050405020304" pitchFamily="18" charset="0"/>
              </a:rPr>
              <a:t>, a može biti i </a:t>
            </a:r>
            <a:r>
              <a:rPr lang="sr-Latn-C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tooltip="Tekućine"/>
              </a:rPr>
              <a:t>tekuće</a:t>
            </a:r>
            <a:r>
              <a:rPr lang="sr-Latn-CS" sz="2000" dirty="0">
                <a:latin typeface="Calibri" panose="020F0502020204030204" pitchFamily="34" charset="0"/>
                <a:ea typeface="Calibri" panose="020F0502020204030204" pitchFamily="34" charset="0"/>
                <a:cs typeface="Times New Roman" panose="02020603050405020304" pitchFamily="18" charset="0"/>
              </a:rPr>
              <a:t> ili </a:t>
            </a:r>
            <a:r>
              <a:rPr lang="sr-Latn-C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tooltip="Elastičnost"/>
              </a:rPr>
              <a:t>elastično</a:t>
            </a:r>
            <a:r>
              <a:rPr lang="sr-Latn-CS" sz="2000" dirty="0">
                <a:latin typeface="Calibri" panose="020F0502020204030204" pitchFamily="34" charset="0"/>
                <a:ea typeface="Calibri" panose="020F0502020204030204" pitchFamily="34" charset="0"/>
                <a:cs typeface="Times New Roman" panose="02020603050405020304" pitchFamily="18" charset="0"/>
              </a:rPr>
              <a:t> </a:t>
            </a:r>
            <a:r>
              <a:rPr lang="sr-Latn-C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tooltip="Krutine"/>
              </a:rPr>
              <a:t>čvrsto tijelo</a:t>
            </a:r>
            <a:r>
              <a:rPr lang="sr-Latn-CS" sz="2000" dirty="0">
                <a:latin typeface="Calibri" panose="020F0502020204030204" pitchFamily="34" charset="0"/>
                <a:ea typeface="Calibri" panose="020F0502020204030204" pitchFamily="34" charset="0"/>
                <a:cs typeface="Times New Roman" panose="02020603050405020304" pitchFamily="18" charset="0"/>
              </a:rPr>
              <a:t>. Bez sredstva u kojem se šire mehanički valovi ne možemo čuti zvuk.</a:t>
            </a:r>
            <a:endParaRPr lang="sr-Latn-C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3E5A593-7C59-4CAC-A2E5-56418B0ABC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390" y="3272590"/>
            <a:ext cx="5004564" cy="2627396"/>
          </a:xfrm>
          <a:prstGeom prst="rect">
            <a:avLst/>
          </a:prstGeom>
        </p:spPr>
      </p:pic>
      <p:pic>
        <p:nvPicPr>
          <p:cNvPr id="4" name="Picture 3">
            <a:extLst>
              <a:ext uri="{FF2B5EF4-FFF2-40B4-BE49-F238E27FC236}">
                <a16:creationId xmlns:a16="http://schemas.microsoft.com/office/drawing/2014/main" id="{1A0E5851-2D5C-426A-B6DE-11C973758E36}"/>
              </a:ext>
            </a:extLst>
          </p:cNvPr>
          <p:cNvPicPr>
            <a:picLocks noChangeAspect="1"/>
          </p:cNvPicPr>
          <p:nvPr/>
        </p:nvPicPr>
        <p:blipFill>
          <a:blip r:embed="rId9"/>
          <a:stretch>
            <a:fillRect/>
          </a:stretch>
        </p:blipFill>
        <p:spPr>
          <a:xfrm>
            <a:off x="7321323" y="3108960"/>
            <a:ext cx="3208714" cy="3198687"/>
          </a:xfrm>
          <a:prstGeom prst="rect">
            <a:avLst/>
          </a:prstGeom>
        </p:spPr>
      </p:pic>
    </p:spTree>
    <p:extLst>
      <p:ext uri="{BB962C8B-B14F-4D97-AF65-F5344CB8AC3E}">
        <p14:creationId xmlns:p14="http://schemas.microsoft.com/office/powerpoint/2010/main" val="170306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Akustika – Nivo intenziteta zvuka (jakost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RS" sz="2200" b="1" dirty="0">
                <a:solidFill>
                  <a:srgbClr val="C00000"/>
                </a:solidFill>
                <a:latin typeface="Calibri" panose="020F0502020204030204" pitchFamily="34" charset="0"/>
                <a:cs typeface="Calibri" panose="020F0502020204030204" pitchFamily="34" charset="0"/>
              </a:rPr>
              <a:t>DECIBELI PREKO ZVUČNOG INTENZITETA:</a:t>
            </a:r>
            <a:endParaRPr lang="sr-Latn-CS" sz="2200" b="1" dirty="0">
              <a:solidFill>
                <a:srgbClr val="C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BD1EA0D-B788-407A-B61E-874B05A2FAEB}"/>
              </a:ext>
            </a:extLst>
          </p:cNvPr>
          <p:cNvPicPr>
            <a:picLocks noChangeAspect="1"/>
          </p:cNvPicPr>
          <p:nvPr/>
        </p:nvPicPr>
        <p:blipFill>
          <a:blip r:embed="rId2"/>
          <a:stretch>
            <a:fillRect/>
          </a:stretch>
        </p:blipFill>
        <p:spPr>
          <a:xfrm>
            <a:off x="3111779" y="2309972"/>
            <a:ext cx="5379057" cy="1289876"/>
          </a:xfrm>
          <a:prstGeom prst="rect">
            <a:avLst/>
          </a:prstGeom>
        </p:spPr>
      </p:pic>
      <p:sp>
        <p:nvSpPr>
          <p:cNvPr id="6" name="Content Placeholder 17">
            <a:extLst>
              <a:ext uri="{FF2B5EF4-FFF2-40B4-BE49-F238E27FC236}">
                <a16:creationId xmlns:a16="http://schemas.microsoft.com/office/drawing/2014/main" id="{EE52D5B0-47DC-4867-8D69-DEEC9B7F3578}"/>
              </a:ext>
            </a:extLst>
          </p:cNvPr>
          <p:cNvSpPr txBox="1">
            <a:spLocks/>
          </p:cNvSpPr>
          <p:nvPr/>
        </p:nvSpPr>
        <p:spPr>
          <a:xfrm>
            <a:off x="521207" y="4329401"/>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RS" sz="2200" b="1" dirty="0">
                <a:solidFill>
                  <a:srgbClr val="C00000"/>
                </a:solidFill>
                <a:latin typeface="Calibri" panose="020F0502020204030204" pitchFamily="34" charset="0"/>
                <a:cs typeface="Calibri" panose="020F0502020204030204" pitchFamily="34" charset="0"/>
              </a:rPr>
              <a:t>Ako se jačina nekog zvuka izrazi u decibelima i ne kaže se eksplicitno koja se dva intenziteta uspoređuju, onda se podrazumijeva da je jedan od intenziteta referentni zvučni intenzitet, 10</a:t>
            </a:r>
            <a:r>
              <a:rPr lang="sr-Latn-RS" sz="2200" b="1" baseline="30000" dirty="0">
                <a:solidFill>
                  <a:srgbClr val="C00000"/>
                </a:solidFill>
                <a:latin typeface="Calibri" panose="020F0502020204030204" pitchFamily="34" charset="0"/>
                <a:cs typeface="Calibri" panose="020F0502020204030204" pitchFamily="34" charset="0"/>
              </a:rPr>
              <a:t>-12</a:t>
            </a:r>
            <a:r>
              <a:rPr lang="sr-Latn-RS" sz="2200" b="1" dirty="0">
                <a:solidFill>
                  <a:srgbClr val="C00000"/>
                </a:solidFill>
                <a:latin typeface="Calibri" panose="020F0502020204030204" pitchFamily="34" charset="0"/>
                <a:cs typeface="Calibri" panose="020F0502020204030204" pitchFamily="34" charset="0"/>
              </a:rPr>
              <a:t> W/m</a:t>
            </a:r>
            <a:r>
              <a:rPr lang="sr-Latn-RS" sz="2200" b="1" baseline="30000" dirty="0">
                <a:solidFill>
                  <a:srgbClr val="C00000"/>
                </a:solidFill>
                <a:latin typeface="Calibri" panose="020F0502020204030204" pitchFamily="34" charset="0"/>
                <a:cs typeface="Calibri" panose="020F0502020204030204" pitchFamily="34" charset="0"/>
              </a:rPr>
              <a:t>2</a:t>
            </a:r>
            <a:r>
              <a:rPr lang="sr-Latn-RS" sz="2200" b="1" dirty="0">
                <a:solidFill>
                  <a:srgbClr val="C00000"/>
                </a:solidFill>
                <a:latin typeface="Calibri" panose="020F0502020204030204" pitchFamily="34" charset="0"/>
                <a:cs typeface="Calibri" panose="020F0502020204030204" pitchFamily="34" charset="0"/>
              </a:rPr>
              <a:t>. Isto vrijedi i za nivo zvučnog pritiska. </a:t>
            </a:r>
            <a:endParaRPr lang="sr-Latn-CS" sz="2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1664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OSOBINE I PERCEPCIJA ZVUKA</a:t>
            </a:r>
            <a:endParaRPr lang="en-US" dirty="0"/>
          </a:p>
        </p:txBody>
      </p:sp>
      <p:sp>
        <p:nvSpPr>
          <p:cNvPr id="5" name="Rectangle 4"/>
          <p:cNvSpPr/>
          <p:nvPr/>
        </p:nvSpPr>
        <p:spPr>
          <a:xfrm>
            <a:off x="8317832" y="2417585"/>
            <a:ext cx="3416968" cy="807913"/>
          </a:xfrm>
          <a:prstGeom prst="rect">
            <a:avLst/>
          </a:prstGeom>
        </p:spPr>
        <p:txBody>
          <a:bodyPr wrap="square">
            <a:spAutoFit/>
          </a:bodyPr>
          <a:lstStyle/>
          <a:p>
            <a:endParaRPr lang="en-US" sz="1050" dirty="0">
              <a:solidFill>
                <a:srgbClr val="000000"/>
              </a:solidFill>
              <a:latin typeface="Arial" panose="020B0604020202020204" pitchFamily="34" charset="0"/>
            </a:endParaRPr>
          </a:p>
          <a:p>
            <a:r>
              <a:rPr lang="en-US" dirty="0" err="1">
                <a:latin typeface="Arial" panose="020B0604020202020204" pitchFamily="34" charset="0"/>
              </a:rPr>
              <a:t>Dinamički</a:t>
            </a:r>
            <a:r>
              <a:rPr lang="en-US" dirty="0">
                <a:latin typeface="Arial" panose="020B0604020202020204" pitchFamily="34" charset="0"/>
              </a:rPr>
              <a:t> </a:t>
            </a:r>
            <a:r>
              <a:rPr lang="en-US" dirty="0" err="1">
                <a:latin typeface="Arial" panose="020B0604020202020204" pitchFamily="34" charset="0"/>
              </a:rPr>
              <a:t>opseg</a:t>
            </a:r>
            <a:r>
              <a:rPr lang="en-US" dirty="0">
                <a:latin typeface="Arial" panose="020B0604020202020204" pitchFamily="34" charset="0"/>
              </a:rPr>
              <a:t> </a:t>
            </a:r>
            <a:r>
              <a:rPr lang="en-US" dirty="0" err="1">
                <a:latin typeface="Arial" panose="020B0604020202020204" pitchFamily="34" charset="0"/>
              </a:rPr>
              <a:t>čujnosti</a:t>
            </a:r>
            <a:r>
              <a:rPr lang="en-US" dirty="0">
                <a:latin typeface="Arial" panose="020B0604020202020204" pitchFamily="34" charset="0"/>
              </a:rPr>
              <a:t> </a:t>
            </a:r>
            <a:r>
              <a:rPr lang="en-US" dirty="0" err="1">
                <a:latin typeface="Arial" panose="020B0604020202020204" pitchFamily="34" charset="0"/>
              </a:rPr>
              <a:t>ljudskog</a:t>
            </a:r>
            <a:r>
              <a:rPr lang="en-US" dirty="0">
                <a:latin typeface="Arial" panose="020B0604020202020204" pitchFamily="34" charset="0"/>
              </a:rPr>
              <a:t> </a:t>
            </a:r>
            <a:r>
              <a:rPr lang="en-US" dirty="0" err="1">
                <a:latin typeface="Arial" panose="020B0604020202020204" pitchFamily="34" charset="0"/>
              </a:rPr>
              <a:t>uha</a:t>
            </a:r>
            <a:r>
              <a:rPr lang="en-US" dirty="0">
                <a:latin typeface="Arial" panose="020B0604020202020204" pitchFamily="34" charset="0"/>
              </a:rPr>
              <a:t> </a:t>
            </a:r>
            <a:r>
              <a:rPr lang="en-US" dirty="0" err="1">
                <a:latin typeface="Arial" panose="020B0604020202020204" pitchFamily="34" charset="0"/>
              </a:rPr>
              <a:t>na</a:t>
            </a:r>
            <a:r>
              <a:rPr lang="en-US" dirty="0">
                <a:latin typeface="Arial" panose="020B0604020202020204" pitchFamily="34" charset="0"/>
              </a:rPr>
              <a:t> 1kHz </a:t>
            </a:r>
            <a:r>
              <a:rPr lang="en-US" dirty="0" err="1">
                <a:latin typeface="Arial" panose="020B0604020202020204" pitchFamily="34" charset="0"/>
              </a:rPr>
              <a:t>iznosi</a:t>
            </a:r>
            <a:r>
              <a:rPr lang="en-US" dirty="0">
                <a:latin typeface="Arial" panose="020B0604020202020204" pitchFamily="34" charset="0"/>
              </a:rPr>
              <a:t>: </a:t>
            </a:r>
            <a:endParaRPr lang="en-US" dirty="0"/>
          </a:p>
        </p:txBody>
      </p:sp>
      <p:pic>
        <p:nvPicPr>
          <p:cNvPr id="7" name="Picture 6"/>
          <p:cNvPicPr>
            <a:picLocks noChangeAspect="1"/>
          </p:cNvPicPr>
          <p:nvPr/>
        </p:nvPicPr>
        <p:blipFill>
          <a:blip r:embed="rId2"/>
          <a:stretch>
            <a:fillRect/>
          </a:stretch>
        </p:blipFill>
        <p:spPr>
          <a:xfrm>
            <a:off x="8386074" y="3537284"/>
            <a:ext cx="2798482" cy="1219065"/>
          </a:xfrm>
          <a:prstGeom prst="rect">
            <a:avLst/>
          </a:prstGeom>
        </p:spPr>
      </p:pic>
      <p:pic>
        <p:nvPicPr>
          <p:cNvPr id="9" name="Picture 8"/>
          <p:cNvPicPr>
            <a:picLocks noChangeAspect="1"/>
          </p:cNvPicPr>
          <p:nvPr/>
        </p:nvPicPr>
        <p:blipFill>
          <a:blip r:embed="rId3"/>
          <a:stretch>
            <a:fillRect/>
          </a:stretch>
        </p:blipFill>
        <p:spPr>
          <a:xfrm>
            <a:off x="1073630" y="2223761"/>
            <a:ext cx="2408700" cy="1195560"/>
          </a:xfrm>
          <a:prstGeom prst="rect">
            <a:avLst/>
          </a:prstGeom>
        </p:spPr>
      </p:pic>
      <p:pic>
        <p:nvPicPr>
          <p:cNvPr id="10" name="Picture 9"/>
          <p:cNvPicPr>
            <a:picLocks noChangeAspect="1"/>
          </p:cNvPicPr>
          <p:nvPr/>
        </p:nvPicPr>
        <p:blipFill>
          <a:blip r:embed="rId4"/>
          <a:stretch>
            <a:fillRect/>
          </a:stretch>
        </p:blipFill>
        <p:spPr>
          <a:xfrm>
            <a:off x="1073630" y="3423030"/>
            <a:ext cx="2408700" cy="1730160"/>
          </a:xfrm>
          <a:prstGeom prst="rect">
            <a:avLst/>
          </a:prstGeom>
        </p:spPr>
      </p:pic>
      <p:pic>
        <p:nvPicPr>
          <p:cNvPr id="11" name="Picture 10"/>
          <p:cNvPicPr>
            <a:picLocks noChangeAspect="1"/>
          </p:cNvPicPr>
          <p:nvPr/>
        </p:nvPicPr>
        <p:blipFill>
          <a:blip r:embed="rId5"/>
          <a:stretch>
            <a:fillRect/>
          </a:stretch>
        </p:blipFill>
        <p:spPr>
          <a:xfrm>
            <a:off x="3482330" y="2223761"/>
            <a:ext cx="3651900" cy="2925720"/>
          </a:xfrm>
          <a:prstGeom prst="rect">
            <a:avLst/>
          </a:prstGeom>
        </p:spPr>
      </p:pic>
    </p:spTree>
    <p:extLst>
      <p:ext uri="{BB962C8B-B14F-4D97-AF65-F5344CB8AC3E}">
        <p14:creationId xmlns:p14="http://schemas.microsoft.com/office/powerpoint/2010/main" val="1147807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OSOBINE I PERCEPCIJA ZVUKA</a:t>
            </a:r>
            <a:endParaRPr lang="en-US" dirty="0"/>
          </a:p>
        </p:txBody>
      </p:sp>
      <p:pic>
        <p:nvPicPr>
          <p:cNvPr id="4" name="Picture 3"/>
          <p:cNvPicPr>
            <a:picLocks noChangeAspect="1"/>
          </p:cNvPicPr>
          <p:nvPr/>
        </p:nvPicPr>
        <p:blipFill>
          <a:blip r:embed="rId2"/>
          <a:stretch>
            <a:fillRect/>
          </a:stretch>
        </p:blipFill>
        <p:spPr>
          <a:xfrm>
            <a:off x="776916" y="1379619"/>
            <a:ext cx="7213731" cy="5157539"/>
          </a:xfrm>
          <a:prstGeom prst="rect">
            <a:avLst/>
          </a:prstGeom>
        </p:spPr>
      </p:pic>
      <p:sp>
        <p:nvSpPr>
          <p:cNvPr id="5" name="Rectangle 4"/>
          <p:cNvSpPr/>
          <p:nvPr/>
        </p:nvSpPr>
        <p:spPr>
          <a:xfrm>
            <a:off x="8317832" y="2417585"/>
            <a:ext cx="3416968" cy="807913"/>
          </a:xfrm>
          <a:prstGeom prst="rect">
            <a:avLst/>
          </a:prstGeom>
        </p:spPr>
        <p:txBody>
          <a:bodyPr wrap="square">
            <a:spAutoFit/>
          </a:bodyPr>
          <a:lstStyle/>
          <a:p>
            <a:endParaRPr lang="en-US" sz="1050" dirty="0">
              <a:solidFill>
                <a:srgbClr val="000000"/>
              </a:solidFill>
              <a:latin typeface="Arial" panose="020B0604020202020204" pitchFamily="34" charset="0"/>
            </a:endParaRPr>
          </a:p>
          <a:p>
            <a:r>
              <a:rPr lang="en-US" dirty="0" err="1">
                <a:latin typeface="Arial" panose="020B0604020202020204" pitchFamily="34" charset="0"/>
              </a:rPr>
              <a:t>Dinamički</a:t>
            </a:r>
            <a:r>
              <a:rPr lang="en-US" dirty="0">
                <a:latin typeface="Arial" panose="020B0604020202020204" pitchFamily="34" charset="0"/>
              </a:rPr>
              <a:t> </a:t>
            </a:r>
            <a:r>
              <a:rPr lang="en-US" dirty="0" err="1">
                <a:latin typeface="Arial" panose="020B0604020202020204" pitchFamily="34" charset="0"/>
              </a:rPr>
              <a:t>opseg</a:t>
            </a:r>
            <a:r>
              <a:rPr lang="en-US" dirty="0">
                <a:latin typeface="Arial" panose="020B0604020202020204" pitchFamily="34" charset="0"/>
              </a:rPr>
              <a:t> </a:t>
            </a:r>
            <a:r>
              <a:rPr lang="en-US" dirty="0" err="1">
                <a:latin typeface="Arial" panose="020B0604020202020204" pitchFamily="34" charset="0"/>
              </a:rPr>
              <a:t>čujnosti</a:t>
            </a:r>
            <a:r>
              <a:rPr lang="en-US" dirty="0">
                <a:latin typeface="Arial" panose="020B0604020202020204" pitchFamily="34" charset="0"/>
              </a:rPr>
              <a:t> </a:t>
            </a:r>
            <a:r>
              <a:rPr lang="en-US" dirty="0" err="1">
                <a:latin typeface="Arial" panose="020B0604020202020204" pitchFamily="34" charset="0"/>
              </a:rPr>
              <a:t>ljudskog</a:t>
            </a:r>
            <a:r>
              <a:rPr lang="en-US" dirty="0">
                <a:latin typeface="Arial" panose="020B0604020202020204" pitchFamily="34" charset="0"/>
              </a:rPr>
              <a:t> </a:t>
            </a:r>
            <a:r>
              <a:rPr lang="en-US" dirty="0" err="1">
                <a:latin typeface="Arial" panose="020B0604020202020204" pitchFamily="34" charset="0"/>
              </a:rPr>
              <a:t>uha</a:t>
            </a:r>
            <a:r>
              <a:rPr lang="en-US" dirty="0">
                <a:latin typeface="Arial" panose="020B0604020202020204" pitchFamily="34" charset="0"/>
              </a:rPr>
              <a:t> </a:t>
            </a:r>
            <a:r>
              <a:rPr lang="en-US" dirty="0" err="1">
                <a:latin typeface="Arial" panose="020B0604020202020204" pitchFamily="34" charset="0"/>
              </a:rPr>
              <a:t>na</a:t>
            </a:r>
            <a:r>
              <a:rPr lang="en-US" dirty="0">
                <a:latin typeface="Arial" panose="020B0604020202020204" pitchFamily="34" charset="0"/>
              </a:rPr>
              <a:t> 1kHz </a:t>
            </a:r>
            <a:r>
              <a:rPr lang="en-US" dirty="0" err="1">
                <a:latin typeface="Arial" panose="020B0604020202020204" pitchFamily="34" charset="0"/>
              </a:rPr>
              <a:t>iznosi</a:t>
            </a:r>
            <a:r>
              <a:rPr lang="en-US" dirty="0">
                <a:latin typeface="Arial" panose="020B0604020202020204" pitchFamily="34" charset="0"/>
              </a:rPr>
              <a:t>: </a:t>
            </a:r>
            <a:endParaRPr lang="en-US" dirty="0"/>
          </a:p>
        </p:txBody>
      </p:sp>
      <p:pic>
        <p:nvPicPr>
          <p:cNvPr id="7" name="Picture 6"/>
          <p:cNvPicPr>
            <a:picLocks noChangeAspect="1"/>
          </p:cNvPicPr>
          <p:nvPr/>
        </p:nvPicPr>
        <p:blipFill>
          <a:blip r:embed="rId3"/>
          <a:stretch>
            <a:fillRect/>
          </a:stretch>
        </p:blipFill>
        <p:spPr>
          <a:xfrm>
            <a:off x="8386074" y="3537284"/>
            <a:ext cx="2798482" cy="1219065"/>
          </a:xfrm>
          <a:prstGeom prst="rect">
            <a:avLst/>
          </a:prstGeom>
        </p:spPr>
      </p:pic>
    </p:spTree>
    <p:extLst>
      <p:ext uri="{BB962C8B-B14F-4D97-AF65-F5344CB8AC3E}">
        <p14:creationId xmlns:p14="http://schemas.microsoft.com/office/powerpoint/2010/main" val="663569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OSOBINE I PERCEPCIJA ZVUKA</a:t>
            </a:r>
            <a:endParaRPr lang="en-US" dirty="0"/>
          </a:p>
        </p:txBody>
      </p:sp>
      <p:sp>
        <p:nvSpPr>
          <p:cNvPr id="6" name="Content Placeholder 17">
            <a:extLst>
              <a:ext uri="{FF2B5EF4-FFF2-40B4-BE49-F238E27FC236}">
                <a16:creationId xmlns:a16="http://schemas.microsoft.com/office/drawing/2014/main" id="{EE52D5B0-47DC-4867-8D69-DEEC9B7F3578}"/>
              </a:ext>
            </a:extLst>
          </p:cNvPr>
          <p:cNvSpPr txBox="1">
            <a:spLocks/>
          </p:cNvSpPr>
          <p:nvPr/>
        </p:nvSpPr>
        <p:spPr>
          <a:xfrm>
            <a:off x="521207" y="3486431"/>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endParaRPr lang="en-US" sz="1800" dirty="0">
              <a:latin typeface="Calibri" panose="020F0502020204030204" pitchFamily="34" charset="0"/>
              <a:cs typeface="Calibri" panose="020F0502020204030204" pitchFamily="34" charset="0"/>
            </a:endParaRPr>
          </a:p>
          <a:p>
            <a:pPr>
              <a:spcBef>
                <a:spcPts val="600"/>
              </a:spcBef>
              <a:spcAft>
                <a:spcPts val="600"/>
              </a:spcAft>
            </a:pPr>
            <a:r>
              <a:rPr lang="en-US" sz="1800" dirty="0">
                <a:latin typeface="Calibri" panose="020F0502020204030204" pitchFamily="34" charset="0"/>
                <a:cs typeface="Calibri" panose="020F0502020204030204" pitchFamily="34" charset="0"/>
              </a:rPr>
              <a:t>Do </a:t>
            </a:r>
            <a:r>
              <a:rPr lang="en-US" sz="1800" dirty="0" err="1">
                <a:latin typeface="Calibri" panose="020F0502020204030204" pitchFamily="34" charset="0"/>
                <a:cs typeface="Calibri" panose="020F0502020204030204" pitchFamily="34" charset="0"/>
              </a:rPr>
              <a:t>generisanja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dolazi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promjeni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stacionarnog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čestica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koje</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praćeno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odgovarajućim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promjenama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pritiska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gustine</a:t>
            </a:r>
            <a:r>
              <a:rPr lang="en-US" sz="1800" dirty="0">
                <a:latin typeface="Calibri" panose="020F0502020204030204" pitchFamily="34" charset="0"/>
                <a:cs typeface="Calibri" panose="020F0502020204030204" pitchFamily="34" charset="0"/>
              </a:rPr>
              <a:t>. </a:t>
            </a:r>
          </a:p>
          <a:p>
            <a:pPr>
              <a:spcBef>
                <a:spcPts val="600"/>
              </a:spcBef>
              <a:spcAft>
                <a:spcPts val="600"/>
              </a:spcAft>
            </a:pPr>
            <a:r>
              <a:rPr lang="en-US" sz="1800" dirty="0">
                <a:latin typeface="Calibri" panose="020F0502020204030204" pitchFamily="34" charset="0"/>
                <a:cs typeface="Calibri" panose="020F0502020204030204" pitchFamily="34" charset="0"/>
              </a:rPr>
              <a:t>Do </a:t>
            </a:r>
            <a:r>
              <a:rPr lang="en-US" sz="1800" dirty="0" err="1">
                <a:latin typeface="Calibri" panose="020F0502020204030204" pitchFamily="34" charset="0"/>
                <a:cs typeface="Calibri" panose="020F0502020204030204" pitchFamily="34" charset="0"/>
              </a:rPr>
              <a:t>promjene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stacionarnog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čestica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može</a:t>
            </a:r>
            <a:r>
              <a:rPr lang="en-US" sz="1800" dirty="0">
                <a:latin typeface="Calibri" panose="020F0502020204030204" pitchFamily="34" charset="0"/>
                <a:cs typeface="Calibri" panose="020F0502020204030204" pitchFamily="34" charset="0"/>
              </a:rPr>
              <a:t> da do</a:t>
            </a:r>
            <a:r>
              <a:rPr lang="sr-Latn-RS" sz="1800" dirty="0">
                <a:latin typeface="Calibri" panose="020F0502020204030204" pitchFamily="34" charset="0"/>
                <a:cs typeface="Calibri" panose="020F0502020204030204" pitchFamily="34" charset="0"/>
              </a:rPr>
              <a:t>đ</a:t>
            </a:r>
            <a:r>
              <a:rPr lang="en-US" sz="1800" dirty="0">
                <a:latin typeface="Calibri" panose="020F0502020204030204" pitchFamily="34" charset="0"/>
                <a:cs typeface="Calibri" panose="020F0502020204030204" pitchFamily="34" charset="0"/>
              </a:rPr>
              <a:t>e </a:t>
            </a:r>
            <a:r>
              <a:rPr lang="en-US" sz="1800" dirty="0" err="1">
                <a:latin typeface="Calibri" panose="020F0502020204030204" pitchFamily="34" charset="0"/>
                <a:cs typeface="Calibri" panose="020F0502020204030204" pitchFamily="34" charset="0"/>
              </a:rPr>
              <a:t>usljed</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vibriranja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žice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ili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bubnja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Akustičke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oscilacije</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šire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konačnom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brzinom</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vidu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talasa</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mjesta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gdje</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došlo</a:t>
            </a:r>
            <a:r>
              <a:rPr lang="en-US" sz="1800" dirty="0">
                <a:latin typeface="Calibri" panose="020F0502020204030204" pitchFamily="34" charset="0"/>
                <a:cs typeface="Calibri" panose="020F0502020204030204" pitchFamily="34" charset="0"/>
              </a:rPr>
              <a:t> do </a:t>
            </a:r>
            <a:r>
              <a:rPr lang="en-US" sz="1800" dirty="0" err="1">
                <a:latin typeface="Calibri" panose="020F0502020204030204" pitchFamily="34" charset="0"/>
                <a:cs typeface="Calibri" panose="020F0502020204030204" pitchFamily="34" charset="0"/>
              </a:rPr>
              <a:t>poremećaja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ravnotežnog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Širenje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talasa</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dakle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uslovljeno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oscilovanjem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molekula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materijalne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sredine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kroz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koju</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oni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prostiru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ili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akustički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mehanički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longitudinalni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mogu</a:t>
            </a:r>
            <a:r>
              <a:rPr lang="en-US" sz="1800" dirty="0">
                <a:latin typeface="Calibri" panose="020F0502020204030204" pitchFamily="34" charset="0"/>
                <a:cs typeface="Calibri" panose="020F0502020204030204" pitchFamily="34" charset="0"/>
              </a:rPr>
              <a:t> da se </a:t>
            </a:r>
            <a:r>
              <a:rPr lang="en-US" sz="1800" dirty="0" err="1">
                <a:latin typeface="Calibri" panose="020F0502020204030204" pitchFamily="34" charset="0"/>
                <a:cs typeface="Calibri" panose="020F0502020204030204" pitchFamily="34" charset="0"/>
              </a:rPr>
              <a:t>prostiru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kroz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sredine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svih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agregatnih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stanja</a:t>
            </a:r>
            <a:r>
              <a:rPr lang="en-US" sz="1800" dirty="0">
                <a:latin typeface="Calibri" panose="020F0502020204030204" pitchFamily="34" charset="0"/>
                <a:cs typeface="Calibri" panose="020F0502020204030204" pitchFamily="34" charset="0"/>
              </a:rPr>
              <a:t>. </a:t>
            </a:r>
          </a:p>
          <a:p>
            <a:pPr>
              <a:spcBef>
                <a:spcPts val="600"/>
              </a:spcBef>
              <a:spcAft>
                <a:spcPts val="600"/>
              </a:spcAft>
            </a:pPr>
            <a:r>
              <a:rPr lang="en-US" sz="1800" b="1" dirty="0" err="1">
                <a:solidFill>
                  <a:srgbClr val="C00000"/>
                </a:solidFill>
                <a:latin typeface="Calibri" panose="020F0502020204030204" pitchFamily="34" charset="0"/>
                <a:cs typeface="Calibri" panose="020F0502020204030204" pitchFamily="34" charset="0"/>
              </a:rPr>
              <a:t>Osnovne</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fizičke</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karakteristike</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zvučnog</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talasa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tzv</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objektivne</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karakteristike</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zvuka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su</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osnovna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frekvencija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zvučni</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spektar</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i</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intenzitet</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zvučnog</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talasa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zvuka</a:t>
            </a:r>
            <a:r>
              <a:rPr lang="en-US" sz="1800" b="1" dirty="0">
                <a:solidFill>
                  <a:srgbClr val="C00000"/>
                </a:solidFill>
                <a:latin typeface="Calibri" panose="020F0502020204030204" pitchFamily="34" charset="0"/>
                <a:cs typeface="Calibri" panose="020F0502020204030204" pitchFamily="34" charset="0"/>
              </a:rPr>
              <a:t>. </a:t>
            </a:r>
            <a:endParaRPr lang="sr-Latn-CS" sz="1800" b="1" dirty="0">
              <a:solidFill>
                <a:srgbClr val="C0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3104149" y="1498496"/>
            <a:ext cx="5149515" cy="2081633"/>
          </a:xfrm>
          <a:prstGeom prst="rect">
            <a:avLst/>
          </a:prstGeom>
        </p:spPr>
      </p:pic>
    </p:spTree>
    <p:extLst>
      <p:ext uri="{BB962C8B-B14F-4D97-AF65-F5344CB8AC3E}">
        <p14:creationId xmlns:p14="http://schemas.microsoft.com/office/powerpoint/2010/main" val="970242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OSOBINE I PERCEPCIJA ZVUKA</a:t>
            </a:r>
            <a:endParaRPr lang="en-US" dirty="0"/>
          </a:p>
        </p:txBody>
      </p:sp>
      <p:sp>
        <p:nvSpPr>
          <p:cNvPr id="6" name="Content Placeholder 17">
            <a:extLst>
              <a:ext uri="{FF2B5EF4-FFF2-40B4-BE49-F238E27FC236}">
                <a16:creationId xmlns:a16="http://schemas.microsoft.com/office/drawing/2014/main" id="{EE52D5B0-47DC-4867-8D69-DEEC9B7F3578}"/>
              </a:ext>
            </a:extLst>
          </p:cNvPr>
          <p:cNvSpPr txBox="1">
            <a:spLocks/>
          </p:cNvSpPr>
          <p:nvPr/>
        </p:nvSpPr>
        <p:spPr>
          <a:xfrm>
            <a:off x="521207" y="1641589"/>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800" dirty="0" err="1">
                <a:latin typeface="Calibri" panose="020F0502020204030204" pitchFamily="34" charset="0"/>
                <a:cs typeface="Calibri" panose="020F0502020204030204" pitchFamily="34" charset="0"/>
              </a:rPr>
              <a:t>Frekvencija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zavisi</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talasne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dužina</a:t>
            </a:r>
            <a:r>
              <a:rPr lang="en-US" sz="1800" dirty="0">
                <a:latin typeface="Calibri" panose="020F0502020204030204" pitchFamily="34" charset="0"/>
                <a:cs typeface="Calibri" panose="020F0502020204030204" pitchFamily="34" charset="0"/>
              </a:rPr>
              <a:t> je</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razdaljina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prelazi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jednom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periodu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odašiljanja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Dakle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postoji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direktna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veza</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izme</a:t>
            </a:r>
            <a:r>
              <a:rPr lang="sr-Latn-RS" sz="1800" dirty="0">
                <a:latin typeface="Calibri" panose="020F0502020204030204" pitchFamily="34" charset="0"/>
                <a:cs typeface="Calibri" panose="020F0502020204030204" pitchFamily="34" charset="0"/>
              </a:rPr>
              <a:t>Đ</a:t>
            </a:r>
            <a:r>
              <a:rPr lang="en-US" sz="1800" dirty="0">
                <a:latin typeface="Calibri" panose="020F0502020204030204" pitchFamily="34" charset="0"/>
                <a:cs typeface="Calibri" panose="020F0502020204030204" pitchFamily="34" charset="0"/>
              </a:rPr>
              <a:t>u </a:t>
            </a:r>
            <a:r>
              <a:rPr lang="en-US" sz="1800" dirty="0" err="1">
                <a:latin typeface="Calibri" panose="020F0502020204030204" pitchFamily="34" charset="0"/>
                <a:cs typeface="Calibri" panose="020F0502020204030204" pitchFamily="34" charset="0"/>
              </a:rPr>
              <a:t>talasne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frekvencije</a:t>
            </a:r>
            <a:r>
              <a:rPr lang="en-US" sz="1800" dirty="0">
                <a:latin typeface="Calibri" panose="020F0502020204030204" pitchFamily="34" charset="0"/>
                <a:cs typeface="Calibri" panose="020F0502020204030204" pitchFamily="34" charset="0"/>
              </a:rPr>
              <a:t>. Niska </a:t>
            </a:r>
            <a:r>
              <a:rPr lang="en-US" sz="1800" dirty="0" err="1">
                <a:latin typeface="Calibri" panose="020F0502020204030204" pitchFamily="34" charset="0"/>
                <a:cs typeface="Calibri" panose="020F0502020204030204" pitchFamily="34" charset="0"/>
              </a:rPr>
              <a:t>frekvencija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odgovara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velikim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talasnim</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dužinama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obratno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prenosi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odašilja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kroz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vazduh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brzinom</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otprilike</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340</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metara</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sekundi</a:t>
            </a:r>
            <a:r>
              <a:rPr lang="en-US" sz="1800" dirty="0">
                <a:latin typeface="Calibri" panose="020F0502020204030204" pitchFamily="34" charset="0"/>
                <a:cs typeface="Calibri" panose="020F0502020204030204" pitchFamily="34" charset="0"/>
              </a:rPr>
              <a:t>. To </a:t>
            </a:r>
            <a:r>
              <a:rPr lang="en-US" sz="1800" dirty="0" err="1">
                <a:latin typeface="Calibri" panose="020F0502020204030204" pitchFamily="34" charset="0"/>
                <a:cs typeface="Calibri" panose="020F0502020204030204" pitchFamily="34" charset="0"/>
              </a:rPr>
              <a:t>znači</a:t>
            </a:r>
            <a:r>
              <a:rPr lang="en-US" sz="1800" dirty="0">
                <a:latin typeface="Calibri" panose="020F0502020204030204" pitchFamily="34" charset="0"/>
                <a:cs typeface="Calibri" panose="020F0502020204030204" pitchFamily="34" charset="0"/>
              </a:rPr>
              <a:t> da </a:t>
            </a:r>
            <a:r>
              <a:rPr lang="en-US" sz="1800" dirty="0" err="1">
                <a:latin typeface="Calibri" panose="020F0502020204030204" pitchFamily="34" charset="0"/>
                <a:cs typeface="Calibri" panose="020F0502020204030204" pitchFamily="34" charset="0"/>
              </a:rPr>
              <a:t>jedan</a:t>
            </a:r>
            <a:r>
              <a:rPr lang="en-US" sz="1800" dirty="0">
                <a:latin typeface="Calibri" panose="020F0502020204030204" pitchFamily="34" charset="0"/>
                <a:cs typeface="Calibri" panose="020F0502020204030204" pitchFamily="34" charset="0"/>
              </a:rPr>
              <a:t> ton 1 Hz </a:t>
            </a:r>
            <a:r>
              <a:rPr lang="en-US" sz="1800" dirty="0" err="1">
                <a:latin typeface="Calibri" panose="020F0502020204030204" pitchFamily="34" charset="0"/>
                <a:cs typeface="Calibri" panose="020F0502020204030204" pitchFamily="34" charset="0"/>
              </a:rPr>
              <a:t>ima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dužinu</a:t>
            </a:r>
            <a:r>
              <a:rPr lang="en-US" sz="1800" dirty="0">
                <a:latin typeface="Calibri" panose="020F0502020204030204" pitchFamily="34" charset="0"/>
                <a:cs typeface="Calibri" panose="020F0502020204030204" pitchFamily="34" charset="0"/>
              </a:rPr>
              <a:t> od 340 </a:t>
            </a:r>
            <a:r>
              <a:rPr lang="en-US" sz="1800" dirty="0" err="1">
                <a:latin typeface="Calibri" panose="020F0502020204030204" pitchFamily="34" charset="0"/>
                <a:cs typeface="Calibri" panose="020F0502020204030204" pitchFamily="34" charset="0"/>
              </a:rPr>
              <a:t>metara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Vrijedi</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da je</a:t>
            </a:r>
          </a:p>
          <a:p>
            <a:pPr>
              <a:spcBef>
                <a:spcPts val="600"/>
              </a:spcBef>
              <a:spcAft>
                <a:spcPts val="600"/>
              </a:spcAft>
            </a:pPr>
            <a:r>
              <a:rPr lang="el-GR" sz="1800" dirty="0"/>
              <a:t>λ</a:t>
            </a:r>
            <a:r>
              <a:rPr lang="sr-Latn-RS" sz="1800" dirty="0"/>
              <a:t>=</a:t>
            </a:r>
            <a:r>
              <a:rPr lang="en-US" sz="1800" dirty="0">
                <a:latin typeface="Calibri" panose="020F0502020204030204" pitchFamily="34" charset="0"/>
                <a:cs typeface="Calibri" panose="020F0502020204030204" pitchFamily="34" charset="0"/>
              </a:rPr>
              <a:t>v</a:t>
            </a:r>
            <a:r>
              <a:rPr lang="sr-Latn-RS"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f, </a:t>
            </a:r>
            <a:r>
              <a:rPr lang="en-US" sz="1800" dirty="0" err="1">
                <a:latin typeface="Calibri" panose="020F0502020204030204" pitchFamily="34" charset="0"/>
                <a:cs typeface="Calibri" panose="020F0502020204030204" pitchFamily="34" charset="0"/>
              </a:rPr>
              <a:t>gdje</a:t>
            </a:r>
            <a:r>
              <a:rPr lang="en-US" sz="1800" dirty="0">
                <a:latin typeface="Calibri" panose="020F0502020204030204" pitchFamily="34" charset="0"/>
                <a:cs typeface="Calibri" panose="020F0502020204030204" pitchFamily="34" charset="0"/>
              </a:rPr>
              <a:t> je </a:t>
            </a:r>
            <a:r>
              <a:rPr lang="el-GR" sz="1800" dirty="0"/>
              <a:t>λ</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dužina</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metrima</a:t>
            </a:r>
            <a:r>
              <a:rPr lang="en-US" sz="1800" dirty="0">
                <a:latin typeface="Calibri" panose="020F0502020204030204" pitchFamily="34" charset="0"/>
                <a:cs typeface="Calibri" panose="020F0502020204030204" pitchFamily="34" charset="0"/>
              </a:rPr>
              <a:t>, v </a:t>
            </a:r>
            <a:r>
              <a:rPr lang="en-US" sz="1800" dirty="0" err="1">
                <a:latin typeface="Calibri" panose="020F0502020204030204" pitchFamily="34" charset="0"/>
                <a:cs typeface="Calibri" panose="020F0502020204030204" pitchFamily="34" charset="0"/>
              </a:rPr>
              <a:t>brzina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prostiranja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talasa</a:t>
            </a:r>
            <a:r>
              <a:rPr lang="en-US" sz="1800" dirty="0">
                <a:latin typeface="Calibri" panose="020F0502020204030204" pitchFamily="34" charset="0"/>
                <a:cs typeface="Calibri" panose="020F0502020204030204" pitchFamily="34" charset="0"/>
              </a:rPr>
              <a:t> u</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m/s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f </a:t>
            </a:r>
            <a:r>
              <a:rPr lang="en-US" sz="1800" dirty="0" err="1">
                <a:latin typeface="Calibri" panose="020F0502020204030204" pitchFamily="34" charset="0"/>
                <a:cs typeface="Calibri" panose="020F0502020204030204" pitchFamily="34" charset="0"/>
              </a:rPr>
              <a:t>frekvencija</a:t>
            </a:r>
            <a:r>
              <a:rPr lang="en-US" sz="1800" dirty="0">
                <a:latin typeface="Calibri" panose="020F0502020204030204" pitchFamily="34" charset="0"/>
                <a:cs typeface="Calibri" panose="020F0502020204030204" pitchFamily="34" charset="0"/>
              </a:rPr>
              <a:t> u Hz. </a:t>
            </a:r>
            <a:r>
              <a:rPr lang="en-US" sz="1800" dirty="0" err="1">
                <a:latin typeface="Calibri" panose="020F0502020204030204" pitchFamily="34" charset="0"/>
                <a:cs typeface="Calibri" panose="020F0502020204030204" pitchFamily="34" charset="0"/>
              </a:rPr>
              <a:t>Tako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npr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frekvenciji</a:t>
            </a:r>
            <a:r>
              <a:rPr lang="en-US" sz="1800" dirty="0">
                <a:latin typeface="Calibri" panose="020F0502020204030204" pitchFamily="34" charset="0"/>
                <a:cs typeface="Calibri" panose="020F0502020204030204" pitchFamily="34" charset="0"/>
              </a:rPr>
              <a:t> od 20 kHz </a:t>
            </a:r>
            <a:r>
              <a:rPr lang="en-US" sz="1800" dirty="0" err="1">
                <a:latin typeface="Calibri" panose="020F0502020204030204" pitchFamily="34" charset="0"/>
                <a:cs typeface="Calibri" panose="020F0502020204030204" pitchFamily="34" charset="0"/>
              </a:rPr>
              <a:t>odgovara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dužina</a:t>
            </a:r>
            <a:r>
              <a:rPr lang="en-US" sz="1800" dirty="0">
                <a:latin typeface="Calibri" panose="020F0502020204030204" pitchFamily="34" charset="0"/>
                <a:cs typeface="Calibri" panose="020F0502020204030204" pitchFamily="34" charset="0"/>
              </a:rPr>
              <a:t> od</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1,7 cm.</a:t>
            </a:r>
          </a:p>
          <a:p>
            <a:pPr>
              <a:spcBef>
                <a:spcPts val="600"/>
              </a:spcBef>
              <a:spcAft>
                <a:spcPts val="600"/>
              </a:spcAft>
            </a:pPr>
            <a:r>
              <a:rPr lang="en-US" sz="1800" dirty="0" err="1">
                <a:latin typeface="Calibri" panose="020F0502020204030204" pitchFamily="34" charset="0"/>
                <a:cs typeface="Calibri" panose="020F0502020204030204" pitchFamily="34" charset="0"/>
              </a:rPr>
              <a:t>Ovo</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važno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znati</a:t>
            </a:r>
            <a:r>
              <a:rPr lang="en-US" sz="1800" dirty="0">
                <a:latin typeface="Calibri" panose="020F0502020204030204" pitchFamily="34" charset="0"/>
                <a:cs typeface="Calibri" panose="020F0502020204030204" pitchFamily="34" charset="0"/>
              </a:rPr>
              <a:t> da bi </a:t>
            </a:r>
            <a:r>
              <a:rPr lang="en-US" sz="1800" dirty="0" err="1">
                <a:latin typeface="Calibri" panose="020F0502020204030204" pitchFamily="34" charset="0"/>
                <a:cs typeface="Calibri" panose="020F0502020204030204" pitchFamily="34" charset="0"/>
              </a:rPr>
              <a:t>smo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mogli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odrediti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visinu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možemo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pustiti</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nekoj</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sobi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Naime</a:t>
            </a:r>
            <a:r>
              <a:rPr lang="en-US" sz="1800" dirty="0">
                <a:latin typeface="Calibri" panose="020F0502020204030204" pitchFamily="34" charset="0"/>
                <a:cs typeface="Calibri" panose="020F0502020204030204" pitchFamily="34" charset="0"/>
              </a:rPr>
              <a:t>, da bi </a:t>
            </a:r>
            <a:r>
              <a:rPr lang="en-US" sz="1800" dirty="0" err="1">
                <a:latin typeface="Calibri" panose="020F0502020204030204" pitchFamily="34" charset="0"/>
                <a:cs typeface="Calibri" panose="020F0502020204030204" pitchFamily="34" charset="0"/>
              </a:rPr>
              <a:t>smo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pratili</a:t>
            </a:r>
            <a:r>
              <a:rPr lang="en-US" sz="1800" dirty="0">
                <a:latin typeface="Calibri" panose="020F0502020204030204" pitchFamily="34" charset="0"/>
                <a:cs typeface="Calibri" panose="020F0502020204030204" pitchFamily="34" charset="0"/>
              </a:rPr>
              <a:t> ton </a:t>
            </a:r>
            <a:r>
              <a:rPr lang="en-US" sz="1800" dirty="0" err="1">
                <a:latin typeface="Calibri" panose="020F0502020204030204" pitchFamily="34" charset="0"/>
                <a:cs typeface="Calibri" panose="020F0502020204030204" pitchFamily="34" charset="0"/>
              </a:rPr>
              <a:t>dužina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sobe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traba</a:t>
            </a:r>
            <a:r>
              <a:rPr lang="en-US" sz="1800" dirty="0">
                <a:latin typeface="Calibri" panose="020F0502020204030204" pitchFamily="34" charset="0"/>
                <a:cs typeface="Calibri" panose="020F0502020204030204" pitchFamily="34" charset="0"/>
              </a:rPr>
              <a:t> da </a:t>
            </a:r>
            <a:r>
              <a:rPr lang="en-US" sz="1800" dirty="0" err="1">
                <a:latin typeface="Calibri" panose="020F0502020204030204" pitchFamily="34" charset="0"/>
                <a:cs typeface="Calibri" panose="020F0502020204030204" pitchFamily="34" charset="0"/>
              </a:rPr>
              <a:t>bude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veća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ili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jednaka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talasnoj</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Npr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ako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želimo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dobar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prijem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tonova</a:t>
            </a:r>
            <a:r>
              <a:rPr lang="en-US" sz="1800" dirty="0">
                <a:latin typeface="Calibri" panose="020F0502020204030204" pitchFamily="34" charset="0"/>
                <a:cs typeface="Calibri" panose="020F0502020204030204" pitchFamily="34" charset="0"/>
              </a:rPr>
              <a:t> od 50 Hz </a:t>
            </a:r>
            <a:r>
              <a:rPr lang="en-US" sz="1800" dirty="0" err="1">
                <a:latin typeface="Calibri" panose="020F0502020204030204" pitchFamily="34" charset="0"/>
                <a:cs typeface="Calibri" panose="020F0502020204030204" pitchFamily="34" charset="0"/>
              </a:rPr>
              <a:t>treba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sobe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koja</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je </a:t>
            </a:r>
            <a:r>
              <a:rPr lang="en-US" sz="1800" dirty="0" err="1">
                <a:latin typeface="Calibri" panose="020F0502020204030204" pitchFamily="34" charset="0"/>
                <a:cs typeface="Calibri" panose="020F0502020204030204" pitchFamily="34" charset="0"/>
              </a:rPr>
              <a:t>jednaka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polovini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talasne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dužinu</a:t>
            </a:r>
            <a:r>
              <a:rPr lang="en-US" sz="1800" dirty="0">
                <a:latin typeface="Calibri" panose="020F0502020204030204" pitchFamily="34" charset="0"/>
                <a:cs typeface="Calibri" panose="020F0502020204030204" pitchFamily="34" charset="0"/>
              </a:rPr>
              <a:t> od 340/50 = 6,80 </a:t>
            </a:r>
            <a:r>
              <a:rPr lang="en-US" sz="1800" dirty="0" err="1">
                <a:latin typeface="Calibri" panose="020F0502020204030204" pitchFamily="34" charset="0"/>
                <a:cs typeface="Calibri" panose="020F0502020204030204" pitchFamily="34" charset="0"/>
              </a:rPr>
              <a:t>metara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dakle</a:t>
            </a:r>
            <a:r>
              <a:rPr lang="en-US" sz="1800" dirty="0">
                <a:latin typeface="Calibri" panose="020F0502020204030204" pitchFamily="34" charset="0"/>
                <a:cs typeface="Calibri" panose="020F0502020204030204" pitchFamily="34" charset="0"/>
              </a:rPr>
              <a:t> 3,40 </a:t>
            </a:r>
            <a:r>
              <a:rPr lang="en-US" sz="1800" dirty="0" err="1">
                <a:latin typeface="Calibri" panose="020F0502020204030204" pitchFamily="34" charset="0"/>
                <a:cs typeface="Calibri" panose="020F0502020204030204" pitchFamily="34" charset="0"/>
              </a:rPr>
              <a:t>metara</a:t>
            </a:r>
            <a:r>
              <a:rPr lang="en-US" sz="1800" dirty="0">
                <a:latin typeface="Calibri" panose="020F0502020204030204" pitchFamily="34" charset="0"/>
                <a:cs typeface="Calibri" panose="020F0502020204030204" pitchFamily="34" charset="0"/>
              </a:rPr>
              <a:t>.</a:t>
            </a:r>
          </a:p>
          <a:p>
            <a:pPr>
              <a:spcBef>
                <a:spcPts val="600"/>
              </a:spcBef>
              <a:spcAft>
                <a:spcPts val="600"/>
              </a:spcAft>
            </a:pPr>
            <a:r>
              <a:rPr lang="en-US" sz="1800" dirty="0" err="1">
                <a:latin typeface="Calibri" panose="020F0502020204030204" pitchFamily="34" charset="0"/>
                <a:cs typeface="Calibri" panose="020F0502020204030204" pitchFamily="34" charset="0"/>
              </a:rPr>
              <a:t>Za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prijem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najnižeg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čujnog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opsega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otprilike</a:t>
            </a:r>
            <a:r>
              <a:rPr lang="en-US" sz="1800" dirty="0">
                <a:latin typeface="Calibri" panose="020F0502020204030204" pitchFamily="34" charset="0"/>
                <a:cs typeface="Calibri" panose="020F0502020204030204" pitchFamily="34" charset="0"/>
              </a:rPr>
              <a:t> 20 Hz), </a:t>
            </a:r>
            <a:r>
              <a:rPr lang="en-US" sz="1800" dirty="0" err="1">
                <a:latin typeface="Calibri" panose="020F0502020204030204" pitchFamily="34" charset="0"/>
                <a:cs typeface="Calibri" panose="020F0502020204030204" pitchFamily="34" charset="0"/>
              </a:rPr>
              <a:t>potrebna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dužina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prostorije</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iznosi</a:t>
            </a:r>
            <a:r>
              <a:rPr lang="en-US" sz="1800" dirty="0">
                <a:latin typeface="Calibri" panose="020F0502020204030204" pitchFamily="34" charset="0"/>
                <a:cs typeface="Calibri" panose="020F0502020204030204" pitchFamily="34" charset="0"/>
              </a:rPr>
              <a:t> 8,5 </a:t>
            </a:r>
            <a:r>
              <a:rPr lang="en-US" sz="1800" dirty="0" err="1">
                <a:latin typeface="Calibri" panose="020F0502020204030204" pitchFamily="34" charset="0"/>
                <a:cs typeface="Calibri" panose="020F0502020204030204" pitchFamily="34" charset="0"/>
              </a:rPr>
              <a:t>metara</a:t>
            </a:r>
            <a:r>
              <a:rPr lang="en-US" sz="1800" dirty="0">
                <a:latin typeface="Calibri" panose="020F0502020204030204" pitchFamily="34" charset="0"/>
                <a:cs typeface="Calibri" panose="020F0502020204030204" pitchFamily="34" charset="0"/>
              </a:rPr>
              <a:t>.</a:t>
            </a:r>
          </a:p>
          <a:p>
            <a:pPr>
              <a:spcBef>
                <a:spcPts val="600"/>
              </a:spcBef>
              <a:spcAft>
                <a:spcPts val="600"/>
              </a:spcAft>
            </a:pPr>
            <a:r>
              <a:rPr lang="en-US" sz="1800" dirty="0" err="1">
                <a:latin typeface="Calibri" panose="020F0502020204030204" pitchFamily="34" charset="0"/>
                <a:cs typeface="Calibri" panose="020F0502020204030204" pitchFamily="34" charset="0"/>
              </a:rPr>
              <a:t>Zavisno</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opsega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osnovnih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dijelima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a:t>
            </a:r>
          </a:p>
          <a:p>
            <a:pPr marL="0" indent="0">
              <a:spcBef>
                <a:spcPts val="600"/>
              </a:spcBef>
              <a:spcAft>
                <a:spcPts val="600"/>
              </a:spcAft>
              <a:buNone/>
            </a:pPr>
            <a:r>
              <a:rPr lang="en-US" sz="1800" dirty="0" err="1">
                <a:latin typeface="Calibri" panose="020F0502020204030204" pitchFamily="34" charset="0"/>
                <a:cs typeface="Calibri" panose="020F0502020204030204" pitchFamily="34" charset="0"/>
              </a:rPr>
              <a:t>Infrazvuk</a:t>
            </a:r>
            <a:r>
              <a:rPr lang="en-US" sz="1800" dirty="0">
                <a:latin typeface="Calibri" panose="020F0502020204030204" pitchFamily="34" charset="0"/>
                <a:cs typeface="Calibri" panose="020F0502020204030204" pitchFamily="34" charset="0"/>
              </a:rPr>
              <a:t>: 0-20 Hz</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čujnog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opsega</a:t>
            </a:r>
            <a:r>
              <a:rPr lang="en-US" sz="1800" dirty="0">
                <a:latin typeface="Calibri" panose="020F0502020204030204" pitchFamily="34" charset="0"/>
                <a:cs typeface="Calibri" panose="020F0502020204030204" pitchFamily="34" charset="0"/>
              </a:rPr>
              <a:t>: 20 Hz – 20 kHz</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Ultrazvuk</a:t>
            </a:r>
            <a:r>
              <a:rPr lang="en-US" sz="1800" dirty="0">
                <a:latin typeface="Calibri" panose="020F0502020204030204" pitchFamily="34" charset="0"/>
                <a:cs typeface="Calibri" panose="020F0502020204030204" pitchFamily="34" charset="0"/>
              </a:rPr>
              <a:t>: 20 kHz – 1 GHz</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Hiperzvuk</a:t>
            </a:r>
            <a:r>
              <a:rPr lang="en-US" sz="1800" dirty="0">
                <a:latin typeface="Calibri" panose="020F0502020204030204" pitchFamily="34" charset="0"/>
                <a:cs typeface="Calibri" panose="020F0502020204030204" pitchFamily="34" charset="0"/>
              </a:rPr>
              <a:t>: 1 GHz – 10 THz</a:t>
            </a:r>
            <a:endParaRPr lang="sr-Latn-CS" sz="1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951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OSOBINE I PERCEPCIJA ZVUKA</a:t>
            </a:r>
            <a:endParaRPr lang="en-US" dirty="0"/>
          </a:p>
        </p:txBody>
      </p:sp>
      <p:sp>
        <p:nvSpPr>
          <p:cNvPr id="6" name="Content Placeholder 17">
            <a:extLst>
              <a:ext uri="{FF2B5EF4-FFF2-40B4-BE49-F238E27FC236}">
                <a16:creationId xmlns:a16="http://schemas.microsoft.com/office/drawing/2014/main" id="{EE52D5B0-47DC-4867-8D69-DEEC9B7F3578}"/>
              </a:ext>
            </a:extLst>
          </p:cNvPr>
          <p:cNvSpPr txBox="1">
            <a:spLocks/>
          </p:cNvSpPr>
          <p:nvPr/>
        </p:nvSpPr>
        <p:spPr>
          <a:xfrm>
            <a:off x="521207" y="1641589"/>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1800" dirty="0" err="1">
                <a:latin typeface="Calibri" panose="020F0502020204030204" pitchFamily="34" charset="0"/>
                <a:cs typeface="Calibri" panose="020F0502020204030204" pitchFamily="34" charset="0"/>
              </a:rPr>
              <a:t>Svojim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fizičkim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veličinama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djeluje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čovjeka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preko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organa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sluha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Nastale</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fizičke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promjene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stvaraju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odre</a:t>
            </a:r>
            <a:r>
              <a:rPr lang="sr-Latn-RS" sz="1800" dirty="0">
                <a:latin typeface="Calibri" panose="020F0502020204030204" pitchFamily="34" charset="0"/>
                <a:cs typeface="Calibri" panose="020F0502020204030204" pitchFamily="34" charset="0"/>
              </a:rPr>
              <a:t>đ</a:t>
            </a:r>
            <a:r>
              <a:rPr lang="en-US" sz="1800" dirty="0" err="1">
                <a:latin typeface="Calibri" panose="020F0502020204030204" pitchFamily="34" charset="0"/>
                <a:cs typeface="Calibri" panose="020F0502020204030204" pitchFamily="34" charset="0"/>
              </a:rPr>
              <a:t>ene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subjektivne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osjećaje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koje</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izvjesnoj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mjeri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zavise</a:t>
            </a:r>
            <a:r>
              <a:rPr lang="en-US" sz="1800" dirty="0">
                <a:latin typeface="Calibri" panose="020F0502020204030204" pitchFamily="34" charset="0"/>
                <a:cs typeface="Calibri" panose="020F0502020204030204" pitchFamily="34" charset="0"/>
              </a:rPr>
              <a:t> od</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odgovarajućih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fizičkih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veličina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njihovih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promjena</a:t>
            </a:r>
            <a:r>
              <a:rPr lang="en-US" sz="1800" dirty="0">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Karakteristike</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zvuka</a:t>
            </a:r>
            <a:r>
              <a:rPr lang="en-US" sz="1800" b="1" dirty="0">
                <a:solidFill>
                  <a:srgbClr val="C00000"/>
                </a:solidFill>
                <a:latin typeface="Calibri" panose="020F0502020204030204" pitchFamily="34" charset="0"/>
                <a:cs typeface="Calibri" panose="020F0502020204030204" pitchFamily="34" charset="0"/>
              </a:rPr>
              <a:t> u</a:t>
            </a:r>
            <a:r>
              <a:rPr lang="sr-Latn-R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domenu</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subjektivnog</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osjećaja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tzv</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subjektivne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psihološke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ili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biofizičke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karakteristik</a:t>
            </a:r>
            <a:r>
              <a:rPr lang="sr-Latn-RS" sz="1800" dirty="0">
                <a:latin typeface="Calibri" panose="020F0502020204030204" pitchFamily="34" charset="0"/>
                <a:cs typeface="Calibri" panose="020F0502020204030204" pitchFamily="34" charset="0"/>
              </a:rPr>
              <a:t>e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odgovaraju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objektivnim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veličinama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a:t>
            </a:r>
            <a:r>
              <a:rPr lang="en-US" sz="1800" dirty="0">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visina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tona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boja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zvuka</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i</a:t>
            </a:r>
            <a:r>
              <a:rPr lang="en-US" sz="1800" b="1" dirty="0">
                <a:solidFill>
                  <a:srgbClr val="C00000"/>
                </a:solidFill>
                <a:latin typeface="Calibri" panose="020F0502020204030204" pitchFamily="34" charset="0"/>
                <a:cs typeface="Calibri" panose="020F0502020204030204" pitchFamily="34" charset="0"/>
              </a:rPr>
              <a:t> </a:t>
            </a:r>
            <a:r>
              <a:rPr lang="en-US" sz="1800" b="1" dirty="0" err="1">
                <a:solidFill>
                  <a:srgbClr val="C00000"/>
                </a:solidFill>
                <a:latin typeface="Calibri" panose="020F0502020204030204" pitchFamily="34" charset="0"/>
                <a:cs typeface="Calibri" panose="020F0502020204030204" pitchFamily="34" charset="0"/>
              </a:rPr>
              <a:t>glasnoća</a:t>
            </a:r>
            <a:r>
              <a:rPr lang="sr-Latn-RS" sz="1800" b="1" dirty="0">
                <a:solidFill>
                  <a:srgbClr val="C0000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subjektivna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mjera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jačine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a:t>
            </a:r>
          </a:p>
          <a:p>
            <a:pPr>
              <a:lnSpc>
                <a:spcPct val="100000"/>
              </a:lnSpc>
              <a:spcBef>
                <a:spcPts val="600"/>
              </a:spcBef>
              <a:spcAft>
                <a:spcPts val="600"/>
              </a:spcAft>
            </a:pPr>
            <a:r>
              <a:rPr lang="en-US" sz="1800" b="1" dirty="0">
                <a:solidFill>
                  <a:srgbClr val="C00000"/>
                </a:solidFill>
                <a:latin typeface="Calibri" panose="020F0502020204030204" pitchFamily="34" charset="0"/>
                <a:cs typeface="Calibri" panose="020F0502020204030204" pitchFamily="34" charset="0"/>
              </a:rPr>
              <a:t>VISINA TONA </a:t>
            </a:r>
            <a:r>
              <a:rPr lang="en-US" sz="1800" dirty="0">
                <a:latin typeface="Calibri" panose="020F0502020204030204" pitchFamily="34" charset="0"/>
                <a:cs typeface="Calibri" panose="020F0502020204030204" pitchFamily="34" charset="0"/>
              </a:rPr>
              <a:t>je </a:t>
            </a:r>
            <a:r>
              <a:rPr lang="en-US" sz="1800" dirty="0" err="1">
                <a:latin typeface="Calibri" panose="020F0502020204030204" pitchFamily="34" charset="0"/>
                <a:cs typeface="Calibri" panose="020F0502020204030204" pitchFamily="34" charset="0"/>
              </a:rPr>
              <a:t>osjećaj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osnovu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koga</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može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reći</a:t>
            </a:r>
            <a:r>
              <a:rPr lang="en-US" sz="1800" dirty="0">
                <a:latin typeface="Calibri" panose="020F0502020204030204" pitchFamily="34" charset="0"/>
                <a:cs typeface="Calibri" panose="020F0502020204030204" pitchFamily="34" charset="0"/>
              </a:rPr>
              <a:t> da je </a:t>
            </a:r>
            <a:r>
              <a:rPr lang="en-US" sz="1800" dirty="0" err="1">
                <a:latin typeface="Calibri" panose="020F0502020204030204" pitchFamily="34" charset="0"/>
                <a:cs typeface="Calibri" panose="020F0502020204030204" pitchFamily="34" charset="0"/>
              </a:rPr>
              <a:t>jedan</a:t>
            </a:r>
            <a:r>
              <a:rPr lang="en-US" sz="1800" dirty="0">
                <a:latin typeface="Calibri" panose="020F0502020204030204" pitchFamily="34" charset="0"/>
                <a:cs typeface="Calibri" panose="020F0502020204030204" pitchFamily="34" charset="0"/>
              </a:rPr>
              <a:t> ton </a:t>
            </a:r>
            <a:r>
              <a:rPr lang="en-US" sz="1800" dirty="0" err="1">
                <a:latin typeface="Calibri" panose="020F0502020204030204" pitchFamily="34" charset="0"/>
                <a:cs typeface="Calibri" panose="020F0502020204030204" pitchFamily="34" charset="0"/>
              </a:rPr>
              <a:t>visok</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ili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nizak</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dubok</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vezana</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prvenstveno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Kod</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složenog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bitna</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frekvencija</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osnovnog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Postoji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diferencijalni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prag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visine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može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zapaziti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df</a:t>
            </a:r>
            <a:r>
              <a:rPr lang="en-US" sz="1800" dirty="0">
                <a:latin typeface="Calibri" panose="020F0502020204030204" pitchFamily="34" charset="0"/>
                <a:cs typeface="Calibri" panose="020F0502020204030204" pitchFamily="34" charset="0"/>
              </a:rPr>
              <a:t> / f). On je</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konstantan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samo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srednjim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frekvencijama</a:t>
            </a:r>
            <a:r>
              <a:rPr lang="en-US" sz="1800" dirty="0">
                <a:latin typeface="Calibri" panose="020F0502020204030204" pitchFamily="34" charset="0"/>
                <a:cs typeface="Calibri" panose="020F0502020204030204" pitchFamily="34" charset="0"/>
              </a:rPr>
              <a:t>. Na </a:t>
            </a:r>
            <a:r>
              <a:rPr lang="en-US" sz="1800" dirty="0" err="1">
                <a:latin typeface="Calibri" panose="020F0502020204030204" pitchFamily="34" charset="0"/>
                <a:cs typeface="Calibri" panose="020F0502020204030204" pitchFamily="34" charset="0"/>
              </a:rPr>
              <a:t>osjećaj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visine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utiče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intenzitet</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vrlo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malog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intenziteta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pragu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čujnosti</a:t>
            </a:r>
            <a:r>
              <a:rPr lang="en-US" sz="1800" dirty="0">
                <a:latin typeface="Calibri" panose="020F0502020204030204" pitchFamily="34" charset="0"/>
                <a:cs typeface="Calibri" panose="020F0502020204030204" pitchFamily="34" charset="0"/>
              </a:rPr>
              <a:t> ne </a:t>
            </a:r>
            <a:r>
              <a:rPr lang="en-US" sz="1800" dirty="0" err="1">
                <a:latin typeface="Calibri" panose="020F0502020204030204" pitchFamily="34" charset="0"/>
                <a:cs typeface="Calibri" panose="020F0502020204030204" pitchFamily="34" charset="0"/>
              </a:rPr>
              <a:t>daje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osjećaj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visine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a:t>
            </a:r>
            <a:r>
              <a:rPr lang="sr-Latn-R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Po </a:t>
            </a:r>
            <a:r>
              <a:rPr lang="en-US" sz="1800" dirty="0" err="1">
                <a:latin typeface="Calibri" panose="020F0502020204030204" pitchFamily="34" charset="0"/>
                <a:cs typeface="Calibri" panose="020F0502020204030204" pitchFamily="34" charset="0"/>
              </a:rPr>
              <a:t>usvojenoj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akustičkoj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terminologiji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koncertni</a:t>
            </a:r>
            <a:r>
              <a:rPr lang="en-US" sz="1800" dirty="0">
                <a:latin typeface="Calibri" panose="020F0502020204030204" pitchFamily="34" charset="0"/>
                <a:cs typeface="Calibri" panose="020F0502020204030204" pitchFamily="34" charset="0"/>
              </a:rPr>
              <a:t> ton (ton A </a:t>
            </a:r>
            <a:r>
              <a:rPr lang="en-US" sz="1800" dirty="0" err="1">
                <a:latin typeface="Calibri" panose="020F0502020204030204" pitchFamily="34" charset="0"/>
                <a:cs typeface="Calibri" panose="020F0502020204030204" pitchFamily="34" charset="0"/>
              </a:rPr>
              <a:t>iznad</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srednjeg</a:t>
            </a:r>
            <a:r>
              <a:rPr lang="en-US" sz="1800" dirty="0">
                <a:latin typeface="Calibri" panose="020F0502020204030204" pitchFamily="34" charset="0"/>
                <a:cs typeface="Calibri" panose="020F0502020204030204" pitchFamily="34" charset="0"/>
              </a:rPr>
              <a:t> C) </a:t>
            </a:r>
            <a:r>
              <a:rPr lang="en-US" sz="1800" dirty="0" err="1">
                <a:latin typeface="Calibri" panose="020F0502020204030204" pitchFamily="34" charset="0"/>
                <a:cs typeface="Calibri" panose="020F0502020204030204" pitchFamily="34" charset="0"/>
              </a:rPr>
              <a:t>ima</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frekvenciju</a:t>
            </a:r>
            <a:r>
              <a:rPr lang="en-US" sz="1800" dirty="0">
                <a:latin typeface="Calibri" panose="020F0502020204030204" pitchFamily="34" charset="0"/>
                <a:cs typeface="Calibri" panose="020F0502020204030204" pitchFamily="34" charset="0"/>
              </a:rPr>
              <a:t> od 440 Hz. </a:t>
            </a:r>
            <a:r>
              <a:rPr lang="en-US" sz="1800" dirty="0" err="1">
                <a:latin typeface="Calibri" panose="020F0502020204030204" pitchFamily="34" charset="0"/>
                <a:cs typeface="Calibri" panose="020F0502020204030204" pitchFamily="34" charset="0"/>
              </a:rPr>
              <a:t>Najveća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muzička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mjera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opsega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tonova</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oktava</a:t>
            </a:r>
            <a:r>
              <a:rPr lang="en-US" sz="1800" dirty="0">
                <a:latin typeface="Calibri" panose="020F0502020204030204" pitchFamily="34" charset="0"/>
                <a:cs typeface="Calibri" panose="020F0502020204030204" pitchFamily="34" charset="0"/>
              </a:rPr>
              <a:t>. Ton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za</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oktavu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viši</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nekog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datog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zapravo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dva</a:t>
            </a:r>
            <a:r>
              <a:rPr lang="en-US" sz="1800" dirty="0">
                <a:latin typeface="Calibri" panose="020F0502020204030204" pitchFamily="34" charset="0"/>
                <a:cs typeface="Calibri" panose="020F0502020204030204" pitchFamily="34" charset="0"/>
              </a:rPr>
              <a:t> puta </a:t>
            </a:r>
            <a:r>
              <a:rPr lang="en-US" sz="1800" dirty="0" err="1">
                <a:latin typeface="Calibri" panose="020F0502020204030204" pitchFamily="34" charset="0"/>
                <a:cs typeface="Calibri" panose="020F0502020204030204" pitchFamily="34" charset="0"/>
              </a:rPr>
              <a:t>veću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dok</a:t>
            </a:r>
            <a:r>
              <a:rPr lang="en-US" sz="1800" dirty="0">
                <a:latin typeface="Calibri" panose="020F0502020204030204" pitchFamily="34" charset="0"/>
                <a:cs typeface="Calibri" panose="020F0502020204030204" pitchFamily="34" charset="0"/>
              </a:rPr>
              <a:t> ton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je</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oktavu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niži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dva</a:t>
            </a:r>
            <a:r>
              <a:rPr lang="en-US" sz="1800" dirty="0">
                <a:latin typeface="Calibri" panose="020F0502020204030204" pitchFamily="34" charset="0"/>
                <a:cs typeface="Calibri" panose="020F0502020204030204" pitchFamily="34" charset="0"/>
              </a:rPr>
              <a:t> puta </a:t>
            </a:r>
            <a:r>
              <a:rPr lang="en-US" sz="1800" dirty="0" err="1">
                <a:latin typeface="Calibri" panose="020F0502020204030204" pitchFamily="34" charset="0"/>
                <a:cs typeface="Calibri" panose="020F0502020204030204" pitchFamily="34" charset="0"/>
              </a:rPr>
              <a:t>manju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Oktava</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podijeljena</a:t>
            </a:r>
            <a:r>
              <a:rPr lang="en-US" sz="1800" dirty="0">
                <a:latin typeface="Calibri" panose="020F0502020204030204" pitchFamily="34" charset="0"/>
                <a:cs typeface="Calibri" panose="020F0502020204030204" pitchFamily="34" charset="0"/>
              </a:rPr>
              <a:t> u 12 </a:t>
            </a:r>
            <a:r>
              <a:rPr lang="en-US" sz="1800" dirty="0" err="1">
                <a:latin typeface="Calibri" panose="020F0502020204030204" pitchFamily="34" charset="0"/>
                <a:cs typeface="Calibri" panose="020F0502020204030204" pitchFamily="34" charset="0"/>
              </a:rPr>
              <a:t>polustepeni</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odgovaraju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notama</a:t>
            </a:r>
            <a:r>
              <a:rPr lang="en-US" sz="1800" dirty="0">
                <a:latin typeface="Calibri" panose="020F0502020204030204" pitchFamily="34" charset="0"/>
                <a:cs typeface="Calibri" panose="020F0502020204030204" pitchFamily="34" charset="0"/>
              </a:rPr>
              <a:t> (C, Cis, D, Dis, E, F, </a:t>
            </a:r>
            <a:r>
              <a:rPr lang="en-US" sz="1800" dirty="0" err="1">
                <a:latin typeface="Calibri" panose="020F0502020204030204" pitchFamily="34" charset="0"/>
                <a:cs typeface="Calibri" panose="020F0502020204030204" pitchFamily="34" charset="0"/>
              </a:rPr>
              <a:t>Fis</a:t>
            </a:r>
            <a:r>
              <a:rPr lang="en-US" sz="1800" dirty="0">
                <a:latin typeface="Calibri" panose="020F0502020204030204" pitchFamily="34" charset="0"/>
                <a:cs typeface="Calibri" panose="020F0502020204030204" pitchFamily="34" charset="0"/>
              </a:rPr>
              <a:t>, G, </a:t>
            </a:r>
            <a:r>
              <a:rPr lang="en-US" sz="1800" dirty="0" err="1">
                <a:latin typeface="Calibri" panose="020F0502020204030204" pitchFamily="34" charset="0"/>
                <a:cs typeface="Calibri" panose="020F0502020204030204" pitchFamily="34" charset="0"/>
              </a:rPr>
              <a:t>Gis</a:t>
            </a:r>
            <a:r>
              <a:rPr lang="en-US" sz="1800" dirty="0">
                <a:latin typeface="Calibri" panose="020F0502020204030204" pitchFamily="34" charset="0"/>
                <a:cs typeface="Calibri" panose="020F0502020204030204" pitchFamily="34" charset="0"/>
              </a:rPr>
              <a:t>, A, </a:t>
            </a:r>
            <a:r>
              <a:rPr lang="en-US" sz="1800" dirty="0" err="1">
                <a:latin typeface="Calibri" panose="020F0502020204030204" pitchFamily="34" charset="0"/>
                <a:cs typeface="Calibri" panose="020F0502020204030204" pitchFamily="34" charset="0"/>
              </a:rPr>
              <a:t>Ais</a:t>
            </a:r>
            <a:r>
              <a:rPr lang="en-US" sz="1800" dirty="0">
                <a:latin typeface="Calibri" panose="020F0502020204030204" pitchFamily="34" charset="0"/>
                <a:cs typeface="Calibri" panose="020F0502020204030204" pitchFamily="34" charset="0"/>
              </a:rPr>
              <a:t>, H).</a:t>
            </a:r>
            <a:endParaRPr lang="sr-Latn-CS" sz="1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3811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OSOBINE I PERCEPCIJA ZVUKA</a:t>
            </a:r>
            <a:endParaRPr lang="en-US" dirty="0"/>
          </a:p>
        </p:txBody>
      </p:sp>
      <p:sp>
        <p:nvSpPr>
          <p:cNvPr id="6" name="Content Placeholder 17">
            <a:extLst>
              <a:ext uri="{FF2B5EF4-FFF2-40B4-BE49-F238E27FC236}">
                <a16:creationId xmlns:a16="http://schemas.microsoft.com/office/drawing/2014/main" id="{EE52D5B0-47DC-4867-8D69-DEEC9B7F3578}"/>
              </a:ext>
            </a:extLst>
          </p:cNvPr>
          <p:cNvSpPr txBox="1">
            <a:spLocks/>
          </p:cNvSpPr>
          <p:nvPr/>
        </p:nvSpPr>
        <p:spPr>
          <a:xfrm>
            <a:off x="521207" y="1641589"/>
            <a:ext cx="10798104" cy="443034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1800" b="1" dirty="0">
                <a:solidFill>
                  <a:srgbClr val="C00000"/>
                </a:solidFill>
                <a:latin typeface="Calibri" panose="020F0502020204030204" pitchFamily="34" charset="0"/>
                <a:cs typeface="Calibri" panose="020F0502020204030204" pitchFamily="34" charset="0"/>
              </a:rPr>
              <a:t>BOJA ZVUKA </a:t>
            </a:r>
            <a:r>
              <a:rPr lang="en-US" sz="1800" dirty="0">
                <a:latin typeface="Calibri" panose="020F0502020204030204" pitchFamily="34" charset="0"/>
                <a:cs typeface="Calibri" panose="020F0502020204030204" pitchFamily="34" charset="0"/>
              </a:rPr>
              <a:t>je </a:t>
            </a:r>
            <a:r>
              <a:rPr lang="en-US" sz="1800" dirty="0" err="1">
                <a:latin typeface="Calibri" panose="020F0502020204030204" pitchFamily="34" charset="0"/>
                <a:cs typeface="Calibri" panose="020F0502020204030204" pitchFamily="34" charset="0"/>
              </a:rPr>
              <a:t>kvalitet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dopušta</a:t>
            </a:r>
            <a:r>
              <a:rPr lang="en-US" sz="1800" dirty="0">
                <a:latin typeface="Calibri" panose="020F0502020204030204" pitchFamily="34" charset="0"/>
                <a:cs typeface="Calibri" panose="020F0502020204030204" pitchFamily="34" charset="0"/>
              </a:rPr>
              <a:t> da se </a:t>
            </a:r>
            <a:r>
              <a:rPr lang="en-US" sz="1800" dirty="0" err="1">
                <a:latin typeface="Calibri" panose="020F0502020204030204" pitchFamily="34" charset="0"/>
                <a:cs typeface="Calibri" panose="020F0502020204030204" pitchFamily="34" charset="0"/>
              </a:rPr>
              <a:t>prepoznaju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dva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iste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visine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istog</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osjećaja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jačine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kada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emitovani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dva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različita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zvučna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izvora</a:t>
            </a:r>
            <a:r>
              <a:rPr lang="en-US" sz="1800" dirty="0">
                <a:latin typeface="Calibri" panose="020F0502020204030204" pitchFamily="34" charset="0"/>
                <a:cs typeface="Calibri" panose="020F0502020204030204" pitchFamily="34" charset="0"/>
              </a:rPr>
              <a:t>. Ona je </a:t>
            </a:r>
            <a:r>
              <a:rPr lang="en-US" sz="1800" dirty="0" err="1">
                <a:latin typeface="Calibri" panose="020F0502020204030204" pitchFamily="34" charset="0"/>
                <a:cs typeface="Calibri" panose="020F0502020204030204" pitchFamily="34" charset="0"/>
              </a:rPr>
              <a:t>odre</a:t>
            </a:r>
            <a:r>
              <a:rPr lang="sr-Latn-RS" sz="1800" dirty="0">
                <a:latin typeface="Calibri" panose="020F0502020204030204" pitchFamily="34" charset="0"/>
                <a:cs typeface="Calibri" panose="020F0502020204030204" pitchFamily="34" charset="0"/>
              </a:rPr>
              <a:t>đ</a:t>
            </a:r>
            <a:r>
              <a:rPr lang="en-US" sz="1800" dirty="0" err="1">
                <a:latin typeface="Calibri" panose="020F0502020204030204" pitchFamily="34" charset="0"/>
                <a:cs typeface="Calibri" panose="020F0502020204030204" pitchFamily="34" charset="0"/>
              </a:rPr>
              <a:t>ena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brojem</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viših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harmonika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odnosom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njihovih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intenziteta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njihovom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faznom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razlikom</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odnosu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sr-Latn-R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osnovni</a:t>
            </a:r>
            <a:r>
              <a:rPr lang="en-US" sz="1800" dirty="0">
                <a:latin typeface="Calibri" panose="020F0502020204030204" pitchFamily="34" charset="0"/>
                <a:cs typeface="Calibri" panose="020F0502020204030204" pitchFamily="34" charset="0"/>
              </a:rPr>
              <a:t> ton.</a:t>
            </a:r>
            <a:endParaRPr lang="sr-Latn-RS" sz="1800" dirty="0">
              <a:latin typeface="Calibri" panose="020F0502020204030204" pitchFamily="34" charset="0"/>
              <a:cs typeface="Calibri" panose="020F0502020204030204" pitchFamily="34" charset="0"/>
            </a:endParaRPr>
          </a:p>
          <a:p>
            <a:pPr>
              <a:lnSpc>
                <a:spcPct val="100000"/>
              </a:lnSpc>
              <a:spcBef>
                <a:spcPts val="600"/>
              </a:spcBef>
              <a:spcAft>
                <a:spcPts val="600"/>
              </a:spcAft>
            </a:pPr>
            <a:r>
              <a:rPr lang="en-US" sz="1800" b="1" dirty="0">
                <a:solidFill>
                  <a:srgbClr val="C00000"/>
                </a:solidFill>
                <a:latin typeface="Calibri" panose="020F0502020204030204" pitchFamily="34" charset="0"/>
                <a:cs typeface="Calibri" panose="020F0502020204030204" pitchFamily="34" charset="0"/>
              </a:rPr>
              <a:t>VISINA TONA </a:t>
            </a:r>
            <a:r>
              <a:rPr lang="en-US" sz="1800" dirty="0">
                <a:latin typeface="Calibri" panose="020F0502020204030204" pitchFamily="34" charset="0"/>
                <a:cs typeface="Calibri" panose="020F0502020204030204" pitchFamily="34" charset="0"/>
              </a:rPr>
              <a:t>je </a:t>
            </a:r>
            <a:r>
              <a:rPr lang="en-US" sz="1800" dirty="0" err="1">
                <a:latin typeface="Calibri" panose="020F0502020204030204" pitchFamily="34" charset="0"/>
                <a:cs typeface="Calibri" panose="020F0502020204030204" pitchFamily="34" charset="0"/>
              </a:rPr>
              <a:t>subjektivna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karakteristika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odreĎena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svega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odnosno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osnovnom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kod</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složenog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osjećaj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nižeg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tona</a:t>
            </a:r>
            <a:r>
              <a:rPr lang="en-US" sz="1800" dirty="0">
                <a:latin typeface="Calibri" panose="020F0502020204030204" pitchFamily="34" charset="0"/>
                <a:cs typeface="Calibri" panose="020F0502020204030204" pitchFamily="34" charset="0"/>
              </a:rPr>
              <a:t>, a </a:t>
            </a:r>
            <a:r>
              <a:rPr lang="en-US" sz="1800" dirty="0" err="1">
                <a:latin typeface="Calibri" panose="020F0502020204030204" pitchFamily="34" charset="0"/>
                <a:cs typeface="Calibri" panose="020F0502020204030204" pitchFamily="34" charset="0"/>
              </a:rPr>
              <a:t>veća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višeg</a:t>
            </a:r>
            <a:r>
              <a:rPr lang="en-US" sz="1800" dirty="0">
                <a:latin typeface="Calibri" panose="020F0502020204030204" pitchFamily="34" charset="0"/>
                <a:cs typeface="Calibri" panose="020F0502020204030204" pitchFamily="34" charset="0"/>
              </a:rPr>
              <a:t>. </a:t>
            </a:r>
            <a:endParaRPr lang="sr-Latn-RS" sz="1800"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sr-Latn-RS" sz="1800" dirty="0">
                <a:latin typeface="Calibri" panose="020F0502020204030204" pitchFamily="34" charset="0"/>
                <a:cs typeface="Calibri" panose="020F0502020204030204" pitchFamily="34" charset="0"/>
              </a:rPr>
              <a:t>----------------------------</a:t>
            </a:r>
          </a:p>
          <a:p>
            <a:pPr>
              <a:lnSpc>
                <a:spcPct val="100000"/>
              </a:lnSpc>
              <a:spcBef>
                <a:spcPts val="600"/>
              </a:spcBef>
              <a:spcAft>
                <a:spcPts val="600"/>
              </a:spcAft>
            </a:pPr>
            <a:r>
              <a:rPr lang="en-US" sz="1800" dirty="0" err="1">
                <a:latin typeface="Calibri" panose="020F0502020204030204" pitchFamily="34" charset="0"/>
                <a:cs typeface="Calibri" panose="020F0502020204030204" pitchFamily="34" charset="0"/>
              </a:rPr>
              <a:t>Eksperimentalno</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ustanovljeno</a:t>
            </a:r>
            <a:r>
              <a:rPr lang="en-US" sz="1800" dirty="0">
                <a:latin typeface="Calibri" panose="020F0502020204030204" pitchFamily="34" charset="0"/>
                <a:cs typeface="Calibri" panose="020F0502020204030204" pitchFamily="34" charset="0"/>
              </a:rPr>
              <a:t> da </a:t>
            </a:r>
            <a:r>
              <a:rPr lang="en-US" sz="1800" dirty="0" err="1">
                <a:latin typeface="Calibri" panose="020F0502020204030204" pitchFamily="34" charset="0"/>
                <a:cs typeface="Calibri" panose="020F0502020204030204" pitchFamily="34" charset="0"/>
              </a:rPr>
              <a:t>ista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objektivna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jačina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zvuka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neće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izazvati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subjektivni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osjećaj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glasnoće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različitim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frekvencijama</a:t>
            </a:r>
            <a:r>
              <a:rPr lang="en-US" sz="1800" dirty="0">
                <a:latin typeface="Calibri" panose="020F0502020204030204" pitchFamily="34" charset="0"/>
                <a:cs typeface="Calibri" panose="020F0502020204030204" pitchFamily="34" charset="0"/>
              </a:rPr>
              <a:t>. </a:t>
            </a:r>
            <a:endParaRPr lang="sr-Latn-RS" sz="1800" dirty="0">
              <a:latin typeface="Calibri" panose="020F0502020204030204" pitchFamily="34" charset="0"/>
              <a:cs typeface="Calibri" panose="020F0502020204030204" pitchFamily="34" charset="0"/>
            </a:endParaRPr>
          </a:p>
          <a:p>
            <a:pPr>
              <a:lnSpc>
                <a:spcPct val="100000"/>
              </a:lnSpc>
              <a:spcBef>
                <a:spcPts val="600"/>
              </a:spcBef>
              <a:spcAft>
                <a:spcPts val="600"/>
              </a:spcAft>
            </a:pPr>
            <a:r>
              <a:rPr lang="en-US" sz="1800" dirty="0" err="1">
                <a:latin typeface="Calibri" panose="020F0502020204030204" pitchFamily="34" charset="0"/>
                <a:cs typeface="Calibri" panose="020F0502020204030204" pitchFamily="34" charset="0"/>
              </a:rPr>
              <a:t>Uho</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veoma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osjetljivo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promjene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frekvencije</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području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ispod</a:t>
            </a:r>
            <a:r>
              <a:rPr lang="en-US" sz="1800" dirty="0">
                <a:latin typeface="Calibri" panose="020F0502020204030204" pitchFamily="34" charset="0"/>
                <a:cs typeface="Calibri" panose="020F0502020204030204" pitchFamily="34" charset="0"/>
              </a:rPr>
              <a:t> 500 Hz </a:t>
            </a:r>
            <a:r>
              <a:rPr lang="en-US" sz="1800" dirty="0" err="1">
                <a:latin typeface="Calibri" panose="020F0502020204030204" pitchFamily="34" charset="0"/>
                <a:cs typeface="Calibri" panose="020F0502020204030204" pitchFamily="34" charset="0"/>
              </a:rPr>
              <a:t>najmanja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promjena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frekvencije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koja</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može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primijetiti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iznosi</a:t>
            </a:r>
            <a:r>
              <a:rPr lang="en-US" sz="1800" dirty="0">
                <a:latin typeface="Calibri" panose="020F0502020204030204" pitchFamily="34" charset="0"/>
                <a:cs typeface="Calibri" panose="020F0502020204030204" pitchFamily="34" charset="0"/>
              </a:rPr>
              <a:t> 3 Hz. </a:t>
            </a:r>
            <a:r>
              <a:rPr lang="en-US" sz="1800" dirty="0" err="1">
                <a:latin typeface="Calibri" panose="020F0502020204030204" pitchFamily="34" charset="0"/>
                <a:cs typeface="Calibri" panose="020F0502020204030204" pitchFamily="34" charset="0"/>
              </a:rPr>
              <a:t>Eksperimentalni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rezulati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pokazuju</a:t>
            </a:r>
            <a:r>
              <a:rPr lang="en-US" sz="1800" dirty="0">
                <a:latin typeface="Calibri" panose="020F0502020204030204" pitchFamily="34" charset="0"/>
                <a:cs typeface="Calibri" panose="020F0502020204030204" pitchFamily="34" charset="0"/>
              </a:rPr>
              <a:t> da u </a:t>
            </a:r>
            <a:r>
              <a:rPr lang="en-US" sz="1800" dirty="0" err="1">
                <a:latin typeface="Calibri" panose="020F0502020204030204" pitchFamily="34" charset="0"/>
                <a:cs typeface="Calibri" panose="020F0502020204030204" pitchFamily="34" charset="0"/>
              </a:rPr>
              <a:t>cijelom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čujnom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području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oko</a:t>
            </a:r>
            <a:r>
              <a:rPr lang="en-US" sz="1800" dirty="0">
                <a:latin typeface="Calibri" panose="020F0502020204030204" pitchFamily="34" charset="0"/>
                <a:cs typeface="Calibri" panose="020F0502020204030204" pitchFamily="34" charset="0"/>
              </a:rPr>
              <a:t> 850 </a:t>
            </a:r>
            <a:r>
              <a:rPr lang="en-US" sz="1800" dirty="0" err="1">
                <a:latin typeface="Calibri" panose="020F0502020204030204" pitchFamily="34" charset="0"/>
                <a:cs typeface="Calibri" panose="020F0502020204030204" pitchFamily="34" charset="0"/>
              </a:rPr>
              <a:t>tonova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koji</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mogu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razlikovati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visini</a:t>
            </a:r>
            <a:r>
              <a:rPr lang="en-US" sz="1800" dirty="0">
                <a:latin typeface="Calibri" panose="020F0502020204030204" pitchFamily="34" charset="0"/>
                <a:cs typeface="Calibri" panose="020F0502020204030204" pitchFamily="34" charset="0"/>
              </a:rPr>
              <a:t>. </a:t>
            </a:r>
            <a:endParaRPr lang="sr-Latn-C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764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Krajnje neugledan početak poznat je kao PC speaker. U pitanju je mali zvučnik u kućištu računara, čija je jedina uloga u početku bila signaliziranje eventualnih problema u radu računara, ali je krajem osamdesetih korišćen i za reprodukciju zvuka u igricama.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Zatim su se pojavile MIDI kompatibilne zvučne kartice koje su omogućile generisanje sintetizovanog zvuka, a one su bile u upotrebi u prvoj polovini devedesetih godina.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Razvoj je nastavljen sa zvučnim adapterima, na karticama ili ugrađenim na matičnim pločama, koji omogućavaju višekanalnu reprodukciju zvuka, u nekim slučajevima gotovo studijskog kvaliteta.</a:t>
            </a:r>
          </a:p>
        </p:txBody>
      </p:sp>
    </p:spTree>
    <p:extLst>
      <p:ext uri="{BB962C8B-B14F-4D97-AF65-F5344CB8AC3E}">
        <p14:creationId xmlns:p14="http://schemas.microsoft.com/office/powerpoint/2010/main" val="2244294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Na prvi pogled izgleda da je pojava kvalitetnog hardvera ono što je doprinijelo popularizaciji računara kao svojevrsnog muzičkog centra. Međutim, prije bi se moglo reći da su bitnije bile mogućnosti skladištenja velike količine zapisa i brzina kojom se dolazi do željenog zapisa.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Nažalost, kao što je i običaj kada su PC računari u pitanju, ne postoji univerzalni i podrazumijevani način na koji se zvučni zapis čuva, već je u opticaju veliki broj različitih formata.</a:t>
            </a:r>
          </a:p>
        </p:txBody>
      </p:sp>
    </p:spTree>
    <p:extLst>
      <p:ext uri="{BB962C8B-B14F-4D97-AF65-F5344CB8AC3E}">
        <p14:creationId xmlns:p14="http://schemas.microsoft.com/office/powerpoint/2010/main" val="3966310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Mehaničko oscilovanje čvrstog tela koje se česticama vazduha u vidu talasa prenosi od nekog izvora do naših ušiju jeste pojava koju nazivamo zvukom. Ljudsko uho sposobno je da registruje zvuk ukoliko je brzina oscilovanja (frekvencija, učestanost) u opsegu od 16 Hz od 20.000 Hz (20 kHz).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Korišćenjem mikrofona, mehaničku energiju stvorenu oscilovanjem čestica možemo pretvoriti u elektronsku formu i time omogućiti analogno snimanje zvuka. Iako se snimanjem zvuka u analognoj formi mogu sačuvati gotovo svi detalji zvučne slike, problem nastaje pri reprodukciji. Kako se analogno snimanje zvuka vrši na gramofonskim pločama ili magnetnim trakama, svaka nova reprodukcija sadržaja dovodi do trošenja samog medija usled prelaska igle preko ploče ili magnetne glave preko trake.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Zbog toga vremenom dolazi do degradacije kvaliteta snimka usled neminovnog gubljenja djelića zvučne slike nakon svake reprodukcije, pa je jasno da zapravo nikada nije moguće dvaput reprodukovati identičan zvuk.</a:t>
            </a:r>
          </a:p>
        </p:txBody>
      </p:sp>
    </p:spTree>
    <p:extLst>
      <p:ext uri="{BB962C8B-B14F-4D97-AF65-F5344CB8AC3E}">
        <p14:creationId xmlns:p14="http://schemas.microsoft.com/office/powerpoint/2010/main" val="104115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93018" y="1888119"/>
            <a:ext cx="10972800"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400" dirty="0">
                <a:latin typeface="Calibri" panose="020F0502020204030204" pitchFamily="34" charset="0"/>
                <a:ea typeface="Calibri" panose="020F0502020204030204" pitchFamily="34" charset="0"/>
                <a:cs typeface="Times New Roman" panose="02020603050405020304" pitchFamily="18" charset="0"/>
              </a:rPr>
              <a:t>Prema pravilnosti titranja razlikujemo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ton</a:t>
            </a:r>
            <a:r>
              <a:rPr lang="sr-Latn-CS" sz="2400" dirty="0">
                <a:latin typeface="Calibri" panose="020F0502020204030204" pitchFamily="34" charset="0"/>
                <a:ea typeface="Calibri" panose="020F0502020204030204" pitchFamily="34" charset="0"/>
                <a:cs typeface="Times New Roman" panose="02020603050405020304" pitchFamily="18" charset="0"/>
              </a:rPr>
              <a:t>,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šum</a:t>
            </a:r>
            <a:r>
              <a:rPr lang="sr-Latn-CS" sz="2400" dirty="0">
                <a:latin typeface="Calibri" panose="020F0502020204030204" pitchFamily="34" charset="0"/>
                <a:ea typeface="Calibri" panose="020F0502020204030204" pitchFamily="34" charset="0"/>
                <a:cs typeface="Times New Roman" panose="02020603050405020304" pitchFamily="18" charset="0"/>
              </a:rPr>
              <a:t> i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buku</a:t>
            </a:r>
            <a:r>
              <a:rPr lang="sr-Latn-CS" sz="2400" dirty="0">
                <a:latin typeface="Calibri" panose="020F0502020204030204" pitchFamily="34" charset="0"/>
                <a:ea typeface="Calibri" panose="020F0502020204030204" pitchFamily="34" charset="0"/>
                <a:cs typeface="Times New Roman" panose="02020603050405020304" pitchFamily="18" charset="0"/>
              </a:rPr>
              <a:t>. </a:t>
            </a:r>
            <a:endParaRPr lang="sr-Latn-CS"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730183A-34E2-4E82-8C9B-4B74D81BC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459" y="3723716"/>
            <a:ext cx="2941411" cy="2203384"/>
          </a:xfrm>
          <a:prstGeom prst="rect">
            <a:avLst/>
          </a:prstGeom>
        </p:spPr>
      </p:pic>
      <p:pic>
        <p:nvPicPr>
          <p:cNvPr id="10" name="Picture 9">
            <a:extLst>
              <a:ext uri="{FF2B5EF4-FFF2-40B4-BE49-F238E27FC236}">
                <a16:creationId xmlns:a16="http://schemas.microsoft.com/office/drawing/2014/main" id="{67142D05-5AE6-48CF-A201-1E82F49AE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540" y="3096035"/>
            <a:ext cx="5467900" cy="2831065"/>
          </a:xfrm>
          <a:prstGeom prst="rect">
            <a:avLst/>
          </a:prstGeom>
        </p:spPr>
      </p:pic>
      <p:pic>
        <p:nvPicPr>
          <p:cNvPr id="12" name="Picture 11">
            <a:extLst>
              <a:ext uri="{FF2B5EF4-FFF2-40B4-BE49-F238E27FC236}">
                <a16:creationId xmlns:a16="http://schemas.microsoft.com/office/drawing/2014/main" id="{00D0DA03-C620-4802-8FA3-4A8237054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82" y="3097272"/>
            <a:ext cx="1886552" cy="2829828"/>
          </a:xfrm>
          <a:prstGeom prst="rect">
            <a:avLst/>
          </a:prstGeom>
        </p:spPr>
      </p:pic>
    </p:spTree>
    <p:extLst>
      <p:ext uri="{BB962C8B-B14F-4D97-AF65-F5344CB8AC3E}">
        <p14:creationId xmlns:p14="http://schemas.microsoft.com/office/powerpoint/2010/main" val="310222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Prebacivanje zvuka u digitalni oblik, tj. zapisivanje zvuka u obliku niza brojeva, uz razne algoritme za detekciju i ispravljanje grešaka pri prenosu, omogućilo je jednostavnije skladištenje, beskonačnu reprodukciju istog zapisa bez pada kvaliteta i jednostavnu izmjenu podataka.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To je, uz pojavu personalnih računara dovoljno brzih za obavljanje tog posla, dovelo do kraja analogne ere.</a:t>
            </a:r>
          </a:p>
        </p:txBody>
      </p:sp>
    </p:spTree>
    <p:extLst>
      <p:ext uri="{BB962C8B-B14F-4D97-AF65-F5344CB8AC3E}">
        <p14:creationId xmlns:p14="http://schemas.microsoft.com/office/powerpoint/2010/main" val="3130259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521207" y="130031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sr-Latn-CS" sz="1800" dirty="0">
                <a:latin typeface="Calibri" panose="020F0502020204030204" pitchFamily="34" charset="0"/>
                <a:cs typeface="Calibri" panose="020F0502020204030204" pitchFamily="34" charset="0"/>
              </a:rPr>
              <a:t>Ako signal postoji u svakom trenutku vremena ili ne, govorimo o kontinualnom ili diskretnom signalu u vremenu, respektivno. </a:t>
            </a:r>
          </a:p>
          <a:p>
            <a:pPr>
              <a:lnSpc>
                <a:spcPct val="100000"/>
              </a:lnSpc>
              <a:spcBef>
                <a:spcPts val="0"/>
              </a:spcBef>
              <a:spcAft>
                <a:spcPts val="0"/>
              </a:spcAft>
            </a:pPr>
            <a:r>
              <a:rPr lang="sr-Latn-CS" sz="1800" dirty="0">
                <a:latin typeface="Calibri" panose="020F0502020204030204" pitchFamily="34" charset="0"/>
                <a:cs typeface="Calibri" panose="020F0502020204030204" pitchFamily="34" charset="0"/>
              </a:rPr>
              <a:t>Za signale koji mogu da poprime proizvoljnu vrijednost iz dozvoljenog opsega kažemo da su kontinualni po amplitudi, dok za signale čije vrijednosti amplitude pripadaju konačnom skupu kažemo da su kvantovani. </a:t>
            </a:r>
          </a:p>
          <a:p>
            <a:pPr>
              <a:lnSpc>
                <a:spcPct val="100000"/>
              </a:lnSpc>
              <a:spcBef>
                <a:spcPts val="0"/>
              </a:spcBef>
              <a:spcAft>
                <a:spcPts val="0"/>
              </a:spcAft>
            </a:pPr>
            <a:r>
              <a:rPr lang="sr-Latn-CS" sz="1800" dirty="0">
                <a:latin typeface="Calibri" panose="020F0502020204030204" pitchFamily="34" charset="0"/>
                <a:cs typeface="Calibri" panose="020F0502020204030204" pitchFamily="34" charset="0"/>
              </a:rPr>
              <a:t>Ako je signal kontinualan u vremenu i po amplitudi kažemo da se radi o analognom signalu. </a:t>
            </a:r>
          </a:p>
          <a:p>
            <a:pPr>
              <a:lnSpc>
                <a:spcPct val="100000"/>
              </a:lnSpc>
              <a:spcBef>
                <a:spcPts val="0"/>
              </a:spcBef>
              <a:spcAft>
                <a:spcPts val="0"/>
              </a:spcAft>
            </a:pPr>
            <a:r>
              <a:rPr lang="sr-Latn-CS" sz="1800" dirty="0">
                <a:latin typeface="Calibri" panose="020F0502020204030204" pitchFamily="34" charset="0"/>
                <a:cs typeface="Calibri" panose="020F0502020204030204" pitchFamily="34" charset="0"/>
              </a:rPr>
              <a:t>Za signal diskretan u vremenu i kvantovane amplitude kažemo da je digitalan.</a:t>
            </a:r>
          </a:p>
          <a:p>
            <a:pPr>
              <a:lnSpc>
                <a:spcPct val="100000"/>
              </a:lnSpc>
              <a:spcBef>
                <a:spcPts val="0"/>
              </a:spcBef>
              <a:spcAft>
                <a:spcPts val="0"/>
              </a:spcAft>
            </a:pPr>
            <a:r>
              <a:rPr lang="sr-Latn-CS" sz="1800" dirty="0">
                <a:latin typeface="Calibri" panose="020F0502020204030204" pitchFamily="34" charset="0"/>
                <a:cs typeface="Calibri" panose="020F0502020204030204" pitchFamily="34" charset="0"/>
              </a:rPr>
              <a:t>Audio signali su po svojoj prirodi analogni signali.</a:t>
            </a:r>
          </a:p>
        </p:txBody>
      </p:sp>
      <p:pic>
        <p:nvPicPr>
          <p:cNvPr id="2" name="Picture 1"/>
          <p:cNvPicPr>
            <a:picLocks noChangeAspect="1"/>
          </p:cNvPicPr>
          <p:nvPr/>
        </p:nvPicPr>
        <p:blipFill>
          <a:blip r:embed="rId2"/>
          <a:stretch>
            <a:fillRect/>
          </a:stretch>
        </p:blipFill>
        <p:spPr>
          <a:xfrm>
            <a:off x="633299" y="3761660"/>
            <a:ext cx="3088469" cy="2318140"/>
          </a:xfrm>
          <a:prstGeom prst="rect">
            <a:avLst/>
          </a:prstGeom>
        </p:spPr>
      </p:pic>
      <p:pic>
        <p:nvPicPr>
          <p:cNvPr id="3" name="Picture 2"/>
          <p:cNvPicPr>
            <a:picLocks noChangeAspect="1"/>
          </p:cNvPicPr>
          <p:nvPr/>
        </p:nvPicPr>
        <p:blipFill>
          <a:blip r:embed="rId3"/>
          <a:stretch>
            <a:fillRect/>
          </a:stretch>
        </p:blipFill>
        <p:spPr>
          <a:xfrm>
            <a:off x="4026205" y="3755640"/>
            <a:ext cx="3096490" cy="2324160"/>
          </a:xfrm>
          <a:prstGeom prst="rect">
            <a:avLst/>
          </a:prstGeom>
        </p:spPr>
      </p:pic>
      <p:sp>
        <p:nvSpPr>
          <p:cNvPr id="4" name="TextBox 3"/>
          <p:cNvSpPr txBox="1"/>
          <p:nvPr/>
        </p:nvSpPr>
        <p:spPr>
          <a:xfrm>
            <a:off x="3039979" y="6065545"/>
            <a:ext cx="1805302" cy="369332"/>
          </a:xfrm>
          <a:prstGeom prst="rect">
            <a:avLst/>
          </a:prstGeom>
          <a:noFill/>
        </p:spPr>
        <p:txBody>
          <a:bodyPr wrap="none" rtlCol="0">
            <a:spAutoFit/>
          </a:bodyPr>
          <a:lstStyle/>
          <a:p>
            <a:r>
              <a:rPr lang="sr-Latn-RS" dirty="0"/>
              <a:t>Analogni signali</a:t>
            </a:r>
            <a:endParaRPr lang="en-US" dirty="0"/>
          </a:p>
        </p:txBody>
      </p:sp>
      <p:pic>
        <p:nvPicPr>
          <p:cNvPr id="5" name="Picture 4"/>
          <p:cNvPicPr>
            <a:picLocks noChangeAspect="1"/>
          </p:cNvPicPr>
          <p:nvPr/>
        </p:nvPicPr>
        <p:blipFill>
          <a:blip r:embed="rId4"/>
          <a:stretch>
            <a:fillRect/>
          </a:stretch>
        </p:blipFill>
        <p:spPr>
          <a:xfrm>
            <a:off x="7612909" y="2990042"/>
            <a:ext cx="3156003" cy="3260169"/>
          </a:xfrm>
          <a:prstGeom prst="rect">
            <a:avLst/>
          </a:prstGeom>
        </p:spPr>
      </p:pic>
      <p:sp>
        <p:nvSpPr>
          <p:cNvPr id="9" name="TextBox 8"/>
          <p:cNvSpPr txBox="1"/>
          <p:nvPr/>
        </p:nvSpPr>
        <p:spPr>
          <a:xfrm>
            <a:off x="8422106" y="6235980"/>
            <a:ext cx="1699311" cy="369332"/>
          </a:xfrm>
          <a:prstGeom prst="rect">
            <a:avLst/>
          </a:prstGeom>
          <a:noFill/>
        </p:spPr>
        <p:txBody>
          <a:bodyPr wrap="none" rtlCol="0">
            <a:spAutoFit/>
          </a:bodyPr>
          <a:lstStyle/>
          <a:p>
            <a:r>
              <a:rPr lang="sr-Latn-RS" dirty="0"/>
              <a:t>Govorni signali</a:t>
            </a:r>
            <a:endParaRPr lang="en-US" dirty="0"/>
          </a:p>
        </p:txBody>
      </p:sp>
    </p:spTree>
    <p:extLst>
      <p:ext uri="{BB962C8B-B14F-4D97-AF65-F5344CB8AC3E}">
        <p14:creationId xmlns:p14="http://schemas.microsoft.com/office/powerpoint/2010/main" val="305645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521207" y="1300318"/>
            <a:ext cx="10798104" cy="279844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U multimdijalnim sistemima radimo sa digitalnim signalima. Pri digitalizaciji audio signala neophodno je da digitalna verzija audio signala dočara što vjernije analogni audio signal. </a:t>
            </a:r>
          </a:p>
          <a:p>
            <a:pPr>
              <a:lnSpc>
                <a:spcPct val="100000"/>
              </a:lnSpc>
              <a:spcBef>
                <a:spcPts val="600"/>
              </a:spcBef>
              <a:spcAft>
                <a:spcPts val="600"/>
              </a:spcAft>
            </a:pPr>
            <a:r>
              <a:rPr lang="sr-Latn-CS" sz="1800" b="1" dirty="0">
                <a:solidFill>
                  <a:srgbClr val="C00000"/>
                </a:solidFill>
                <a:latin typeface="Calibri" panose="020F0502020204030204" pitchFamily="34" charset="0"/>
                <a:cs typeface="Calibri" panose="020F0502020204030204" pitchFamily="34" charset="0"/>
              </a:rPr>
              <a:t>Digitalni audio signali nastaju u procesu odmjeravanja (uzimanja uzoraka signala u vremenu) i kvantizacije</a:t>
            </a:r>
            <a:r>
              <a:rPr lang="sr-Latn-CS" sz="1800" dirty="0">
                <a:latin typeface="Calibri" panose="020F0502020204030204" pitchFamily="34" charset="0"/>
                <a:cs typeface="Calibri" panose="020F0502020204030204" pitchFamily="34" charset="0"/>
              </a:rPr>
              <a:t>. Vremenski intervali između dva susjedna odmjeravanja ne moraju biti jednaki, iako ćemo mi u daljnjem izlaganju smatrati da se odmjeravanje vrši u jednakim vremenskim intervalima.</a:t>
            </a:r>
          </a:p>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Signal koji nastaje odmjeravanjem definisan je samo u pojedinim odvojenim (diskretnim) vremenskim trenucima. Nazivamo ga diskretni signal. Njegova amplituda može, ali ne mora biti kontinualna.</a:t>
            </a:r>
          </a:p>
        </p:txBody>
      </p:sp>
      <p:pic>
        <p:nvPicPr>
          <p:cNvPr id="6" name="Picture 5"/>
          <p:cNvPicPr>
            <a:picLocks noChangeAspect="1"/>
          </p:cNvPicPr>
          <p:nvPr/>
        </p:nvPicPr>
        <p:blipFill>
          <a:blip r:embed="rId2"/>
          <a:stretch>
            <a:fillRect/>
          </a:stretch>
        </p:blipFill>
        <p:spPr>
          <a:xfrm>
            <a:off x="2502206" y="3689684"/>
            <a:ext cx="3393268" cy="2546916"/>
          </a:xfrm>
          <a:prstGeom prst="rect">
            <a:avLst/>
          </a:prstGeom>
        </p:spPr>
      </p:pic>
      <p:pic>
        <p:nvPicPr>
          <p:cNvPr id="7" name="Picture 6"/>
          <p:cNvPicPr>
            <a:picLocks noChangeAspect="1"/>
          </p:cNvPicPr>
          <p:nvPr/>
        </p:nvPicPr>
        <p:blipFill>
          <a:blip r:embed="rId3"/>
          <a:stretch>
            <a:fillRect/>
          </a:stretch>
        </p:blipFill>
        <p:spPr>
          <a:xfrm>
            <a:off x="6047511" y="3695704"/>
            <a:ext cx="3385248" cy="2540896"/>
          </a:xfrm>
          <a:prstGeom prst="rect">
            <a:avLst/>
          </a:prstGeom>
        </p:spPr>
      </p:pic>
      <p:sp>
        <p:nvSpPr>
          <p:cNvPr id="10" name="Rectangle 9"/>
          <p:cNvSpPr/>
          <p:nvPr/>
        </p:nvSpPr>
        <p:spPr>
          <a:xfrm>
            <a:off x="2937168" y="6180039"/>
            <a:ext cx="6068649" cy="369332"/>
          </a:xfrm>
          <a:prstGeom prst="rect">
            <a:avLst/>
          </a:prstGeom>
        </p:spPr>
        <p:txBody>
          <a:bodyPr wrap="none">
            <a:spAutoFit/>
          </a:bodyPr>
          <a:lstStyle/>
          <a:p>
            <a:r>
              <a:rPr lang="nn-NO" i="1" dirty="0">
                <a:solidFill>
                  <a:srgbClr val="000000"/>
                </a:solidFill>
                <a:latin typeface="Times New Roman" panose="02020603050405020304" pitchFamily="18" charset="0"/>
              </a:rPr>
              <a:t>Vremenski diskretni audio signali sa kontinualnom amplitudom </a:t>
            </a:r>
            <a:endParaRPr lang="en-US" dirty="0"/>
          </a:p>
        </p:txBody>
      </p:sp>
    </p:spTree>
    <p:extLst>
      <p:ext uri="{BB962C8B-B14F-4D97-AF65-F5344CB8AC3E}">
        <p14:creationId xmlns:p14="http://schemas.microsoft.com/office/powerpoint/2010/main" val="1261012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Intuitivno je jasno da audio signale koji se brzo mijenjaju treba češće mjeriti. Na taj način obezbjeđujemo dovoljno informacija o signalu, odnosno osiguravamo da neka brza promjena signala ne prođe neopaženo.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To znači da interval odmjeravanja audio signala koji sadrže visoke tonove (brze promjene u vremenskim oblicima signala) mora biti dovoljno mali. Budući da je audio signal frekvencijski ograničen, moguće je period odabiranja izabrati tako da se na osnovu odabiraka signala može u potpunosti rekonstruisati originalni siganal.</a:t>
            </a:r>
          </a:p>
        </p:txBody>
      </p:sp>
    </p:spTree>
    <p:extLst>
      <p:ext uri="{BB962C8B-B14F-4D97-AF65-F5344CB8AC3E}">
        <p14:creationId xmlns:p14="http://schemas.microsoft.com/office/powerpoint/2010/main" val="3335440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Još polovinom prošlog vijeka matematičkim putem utvrđeno je da je dovoljno da se snime uzorci (odmjerci, odbirci, semplovi) originalnog zvuka da bi on delovao kao original, ali uz poštovanje jednog pravila – frekvencija uzimanja uzoraka (engl. sampling rate) mora biti barem dva puta veća od najviše frekvencije koja se pojavljuje u snimku (NIKVISTOVA TEOREMA).</a:t>
            </a:r>
          </a:p>
        </p:txBody>
      </p:sp>
      <p:pic>
        <p:nvPicPr>
          <p:cNvPr id="4" name="Picture 3" descr="http://www.sk.rs/2011/02/sksc01b.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9460" y="3223619"/>
            <a:ext cx="5578424" cy="1720014"/>
          </a:xfrm>
          <a:prstGeom prst="rect">
            <a:avLst/>
          </a:prstGeom>
          <a:noFill/>
          <a:ln>
            <a:noFill/>
          </a:ln>
        </p:spPr>
      </p:pic>
      <p:sp>
        <p:nvSpPr>
          <p:cNvPr id="2" name="Rectangle 1"/>
          <p:cNvSpPr/>
          <p:nvPr/>
        </p:nvSpPr>
        <p:spPr>
          <a:xfrm>
            <a:off x="1748589" y="5108956"/>
            <a:ext cx="7772400" cy="646331"/>
          </a:xfrm>
          <a:prstGeom prst="rect">
            <a:avLst/>
          </a:prstGeom>
        </p:spPr>
        <p:txBody>
          <a:bodyPr wrap="square">
            <a:spAutoFit/>
          </a:bodyPr>
          <a:lstStyle/>
          <a:p>
            <a:pPr algn="ctr"/>
            <a:r>
              <a:rPr lang="sr-Latn-CS" dirty="0">
                <a:latin typeface="Times New Roman" panose="02020603050405020304" pitchFamily="18" charset="0"/>
                <a:ea typeface="Times New Roman" panose="02020603050405020304" pitchFamily="18" charset="0"/>
              </a:rPr>
              <a:t>Analogni signal (sinusoida) prevodi se u zaokružene digitalne vrijednosti (pravougaona linija), pri čemu kvantizacija može da bude manje ili više precizna</a:t>
            </a:r>
            <a:endParaRPr lang="en-US" dirty="0"/>
          </a:p>
        </p:txBody>
      </p:sp>
    </p:spTree>
    <p:extLst>
      <p:ext uri="{BB962C8B-B14F-4D97-AF65-F5344CB8AC3E}">
        <p14:creationId xmlns:p14="http://schemas.microsoft.com/office/powerpoint/2010/main" val="2330978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1" y="2271199"/>
            <a:ext cx="5146470"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Iz ilustracije diskretizacije sinusoida sa sljedećih slika jasno se vidi da pri frekvenciji odmjeravanja koja je manja od Nikvistove gubimo informaciju o signalu.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Ako uzmemo 1 ili 1,5 odmjerak po periodu pri rekonstrukciji signala nećemo dobiti originalni signal koji smo odmjerili.</a:t>
            </a:r>
          </a:p>
        </p:txBody>
      </p:sp>
      <p:pic>
        <p:nvPicPr>
          <p:cNvPr id="3" name="Picture 2"/>
          <p:cNvPicPr>
            <a:picLocks noChangeAspect="1"/>
          </p:cNvPicPr>
          <p:nvPr/>
        </p:nvPicPr>
        <p:blipFill>
          <a:blip r:embed="rId2"/>
          <a:stretch>
            <a:fillRect/>
          </a:stretch>
        </p:blipFill>
        <p:spPr>
          <a:xfrm>
            <a:off x="5965494" y="1501178"/>
            <a:ext cx="5408359" cy="4811390"/>
          </a:xfrm>
          <a:prstGeom prst="rect">
            <a:avLst/>
          </a:prstGeom>
        </p:spPr>
      </p:pic>
    </p:spTree>
    <p:extLst>
      <p:ext uri="{BB962C8B-B14F-4D97-AF65-F5344CB8AC3E}">
        <p14:creationId xmlns:p14="http://schemas.microsoft.com/office/powerpoint/2010/main" val="398204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Ako želimo da postignemo maksimalni kvalitet, moramo snimiti cjelokupni spektar koji uho čuje.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Najviša učestanost koju uho registruje je 20 kHz, pa je za snimanje bez gubitaka, imajući u vidu pomenuto pravilo, iz svake sekunde zvučnog zapisa potrebno izvući bar 40.000 uzoraka.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U praksi se ne koristi jedna fiksna vrijednost frekvencije uzorkovanja, već se uglavnom koriste dvije vrijednosti – </a:t>
            </a:r>
            <a:r>
              <a:rPr lang="sr-Latn-CS" sz="2200" b="1" dirty="0">
                <a:solidFill>
                  <a:srgbClr val="FF0000"/>
                </a:solidFill>
                <a:latin typeface="Calibri" panose="020F0502020204030204" pitchFamily="34" charset="0"/>
                <a:cs typeface="Calibri" panose="020F0502020204030204" pitchFamily="34" charset="0"/>
              </a:rPr>
              <a:t>44,1 kHz koju su promovisali Sony i Philips kod kompakt diska (Audio CD) i 48 kHz, što je postalo standard kod profesionalne audio opreme</a:t>
            </a:r>
            <a:r>
              <a:rPr lang="sr-Latn-CS"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2521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Nakon uzorkovanja potrebno je sačuvati niz podataka o intenzitetu zvuka. Trenutna vrijednost signala može imati beskonačno mnogo različitih vrijednosti u opsegu između maksimalne i minimalne vrijednosti.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Elektronski sklop koji bi svakoj vrijednosti dodijelio broj bio bi previše komplikovan, pa se usljed toga koristi postupak nazvan </a:t>
            </a:r>
            <a:r>
              <a:rPr lang="sr-Latn-CS" sz="2200" b="1" dirty="0">
                <a:solidFill>
                  <a:srgbClr val="FF0000"/>
                </a:solidFill>
                <a:latin typeface="Calibri" panose="020F0502020204030204" pitchFamily="34" charset="0"/>
                <a:cs typeface="Calibri" panose="020F0502020204030204" pitchFamily="34" charset="0"/>
              </a:rPr>
              <a:t>KVANTIZACIJA</a:t>
            </a:r>
            <a:r>
              <a:rPr lang="sr-Latn-CS" sz="2200" dirty="0">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To podrazumijeva </a:t>
            </a:r>
            <a:r>
              <a:rPr lang="sr-Latn-CS" sz="2200" dirty="0">
                <a:solidFill>
                  <a:srgbClr val="FF0000"/>
                </a:solidFill>
                <a:latin typeface="Calibri" panose="020F0502020204030204" pitchFamily="34" charset="0"/>
                <a:cs typeface="Calibri" panose="020F0502020204030204" pitchFamily="34" charset="0"/>
              </a:rPr>
              <a:t>zaokruživanje trenutne vrijednosti na najbližu unapred određenu vrijednost</a:t>
            </a:r>
            <a:r>
              <a:rPr lang="sr-Latn-CS" sz="2200" dirty="0">
                <a:latin typeface="Calibri" panose="020F0502020204030204" pitchFamily="34" charset="0"/>
                <a:cs typeface="Calibri" panose="020F0502020204030204" pitchFamily="34" charset="0"/>
              </a:rPr>
              <a:t>. Ukoliko bi se za zapisivanje jednog uzorka koristila četiri bita, postojalo bi 16 (24) unaprijed definisanih mogućnosti za vrijednost signala. Ukoliko bi analogna vrijednost signala bila, recimo, 5,9 jedinica, takav signal bi pri četvorobitnoj kvantizaciji bio zaokružen na 6.</a:t>
            </a:r>
          </a:p>
        </p:txBody>
      </p:sp>
    </p:spTree>
    <p:extLst>
      <p:ext uri="{BB962C8B-B14F-4D97-AF65-F5344CB8AC3E}">
        <p14:creationId xmlns:p14="http://schemas.microsoft.com/office/powerpoint/2010/main" val="219691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Pretvarač konvertuje pritisak u eletrični signal</a:t>
            </a:r>
          </a:p>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Analogni signal se konvertuje u digitalni tok diskretnim uzorkovanjem</a:t>
            </a:r>
          </a:p>
          <a:p>
            <a:pPr>
              <a:lnSpc>
                <a:spcPct val="100000"/>
              </a:lnSpc>
              <a:spcBef>
                <a:spcPts val="0"/>
              </a:spcBef>
              <a:spcAft>
                <a:spcPts val="0"/>
              </a:spcAft>
            </a:pPr>
            <a:endParaRPr lang="sr-Latn-CS" sz="2200"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sr-Latn-CS" sz="2200"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sr-Latn-CS" sz="2200"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sr-Latn-CS" sz="2200" dirty="0">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sr-Latn-CS" sz="2200"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sr-Latn-CS" sz="22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Analogni signal se uzorkuje u jednakim vremenskim intervalima, mjerenjem amplitude talasa</a:t>
            </a:r>
          </a:p>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Diskretizacija i u vremenu i po amplitudi (kvantizacija) se koristi da reprezentuje vrijednosti u limituranom opsegu (npr. kvantizacija sa 8 bita: 256 mogućih vriujednosti)</a:t>
            </a:r>
          </a:p>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Rezultat: serija vrednosti</a:t>
            </a:r>
          </a:p>
          <a:p>
            <a:pPr>
              <a:lnSpc>
                <a:spcPct val="100000"/>
              </a:lnSpc>
              <a:spcBef>
                <a:spcPts val="0"/>
              </a:spcBef>
              <a:spcAft>
                <a:spcPts val="0"/>
              </a:spcAft>
            </a:pPr>
            <a:endParaRPr lang="sr-Latn-CS" sz="2200" dirty="0">
              <a:latin typeface="Calibri" panose="020F0502020204030204" pitchFamily="34" charset="0"/>
              <a:cs typeface="Calibri" panose="020F0502020204030204" pitchFamily="34" charset="0"/>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6092825"/>
            <a:ext cx="73723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6"/>
          <p:cNvGraphicFramePr>
            <a:graphicFrameLocks noChangeAspect="1"/>
          </p:cNvGraphicFramePr>
          <p:nvPr>
            <p:extLst>
              <p:ext uri="{D42A27DB-BD31-4B8C-83A1-F6EECF244321}">
                <p14:modId xmlns:p14="http://schemas.microsoft.com/office/powerpoint/2010/main" val="253623191"/>
              </p:ext>
            </p:extLst>
          </p:nvPr>
        </p:nvGraphicFramePr>
        <p:xfrm>
          <a:off x="1754522" y="2340060"/>
          <a:ext cx="7579180" cy="1854951"/>
        </p:xfrm>
        <a:graphic>
          <a:graphicData uri="http://schemas.openxmlformats.org/presentationml/2006/ole">
            <mc:AlternateContent xmlns:mc="http://schemas.openxmlformats.org/markup-compatibility/2006">
              <mc:Choice xmlns:v="urn:schemas-microsoft-com:vml" Requires="v">
                <p:oleObj spid="_x0000_s1034" name="Image" r:id="rId4" imgW="11568254" imgH="2831746" progId="Photoshop.Image.8">
                  <p:embed/>
                </p:oleObj>
              </mc:Choice>
              <mc:Fallback>
                <p:oleObj name="Image" r:id="rId4" imgW="11568254" imgH="2831746" progId="Photoshop.Image.8">
                  <p:embed/>
                  <p:pic>
                    <p:nvPicPr>
                      <p:cNvPr id="205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522" y="2340060"/>
                        <a:ext cx="7579180" cy="185495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131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Očigledno je da vrijednosti signala u istim trenucima vremena prije i poslije kvantizacije </a:t>
            </a:r>
            <a:r>
              <a:rPr lang="en-US" sz="1800" dirty="0" err="1">
                <a:latin typeface="Calibri" panose="020F0502020204030204" pitchFamily="34" charset="0"/>
                <a:cs typeface="Calibri" panose="020F0502020204030204" pitchFamily="34" charset="0"/>
              </a:rPr>
              <a:t>nisu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iste</a:t>
            </a:r>
            <a:r>
              <a:rPr lang="en-US" sz="1800" dirty="0">
                <a:latin typeface="Calibri" panose="020F0502020204030204" pitchFamily="34" charset="0"/>
                <a:cs typeface="Calibri" panose="020F0502020204030204" pitchFamily="34" charset="0"/>
              </a:rPr>
              <a:t>. </a:t>
            </a:r>
            <a:endParaRPr lang="sr-Latn-RS" sz="1800" dirty="0">
              <a:latin typeface="Calibri" panose="020F0502020204030204" pitchFamily="34" charset="0"/>
              <a:cs typeface="Calibri" panose="020F0502020204030204" pitchFamily="34" charset="0"/>
            </a:endParaRPr>
          </a:p>
          <a:p>
            <a:pPr>
              <a:lnSpc>
                <a:spcPct val="100000"/>
              </a:lnSpc>
              <a:spcBef>
                <a:spcPts val="600"/>
              </a:spcBef>
              <a:spcAft>
                <a:spcPts val="600"/>
              </a:spcAft>
            </a:pPr>
            <a:r>
              <a:rPr lang="en-US" sz="1800" dirty="0" err="1">
                <a:latin typeface="Calibri" panose="020F0502020204030204" pitchFamily="34" charset="0"/>
                <a:cs typeface="Calibri" panose="020F0502020204030204" pitchFamily="34" charset="0"/>
              </a:rPr>
              <a:t>Greška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nastupa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zavisi</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dinamičkog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opsega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broja</a:t>
            </a:r>
            <a:r>
              <a:rPr lang="en-US" sz="1800" dirty="0">
                <a:latin typeface="Calibri" panose="020F0502020204030204" pitchFamily="34" charset="0"/>
                <a:cs typeface="Calibri" panose="020F0502020204030204" pitchFamily="34" charset="0"/>
              </a:rPr>
              <a:t> n</a:t>
            </a:r>
            <a:r>
              <a:rPr lang="sr-Latn-RS" sz="1800" dirty="0">
                <a:latin typeface="Calibri" panose="020F0502020204030204" pitchFamily="34" charset="0"/>
                <a:cs typeface="Calibri" panose="020F0502020204030204" pitchFamily="34" charset="0"/>
              </a:rPr>
              <a:t>i</a:t>
            </a:r>
            <a:r>
              <a:rPr lang="en-US" sz="1800" dirty="0" err="1">
                <a:latin typeface="Calibri" panose="020F0502020204030204" pitchFamily="34" charset="0"/>
                <a:cs typeface="Calibri" panose="020F0502020204030204" pitchFamily="34" charset="0"/>
              </a:rPr>
              <a:t>voa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kvantizacije</a:t>
            </a:r>
            <a:r>
              <a:rPr lang="en-US" sz="1800" dirty="0">
                <a:latin typeface="Calibri" panose="020F0502020204030204" pitchFamily="34" charset="0"/>
                <a:cs typeface="Calibri" panose="020F0502020204030204" pitchFamily="34" charset="0"/>
              </a:rPr>
              <a:t>. </a:t>
            </a:r>
            <a:endParaRPr lang="sr-Latn-RS" sz="1800" dirty="0">
              <a:latin typeface="Calibri" panose="020F0502020204030204" pitchFamily="34" charset="0"/>
              <a:cs typeface="Calibri" panose="020F0502020204030204" pitchFamily="34" charset="0"/>
            </a:endParaRPr>
          </a:p>
          <a:p>
            <a:pPr>
              <a:lnSpc>
                <a:spcPct val="100000"/>
              </a:lnSpc>
              <a:spcBef>
                <a:spcPts val="600"/>
              </a:spcBef>
              <a:spcAft>
                <a:spcPts val="600"/>
              </a:spcAft>
            </a:pPr>
            <a:r>
              <a:rPr lang="en-US" sz="1800" dirty="0" err="1">
                <a:latin typeface="Calibri" panose="020F0502020204030204" pitchFamily="34" charset="0"/>
                <a:cs typeface="Calibri" panose="020F0502020204030204" pitchFamily="34" charset="0"/>
              </a:rPr>
              <a:t>Broj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bita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kojim</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koduje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kvantovani</a:t>
            </a:r>
            <a:r>
              <a:rPr lang="en-US" sz="1800" dirty="0">
                <a:latin typeface="Calibri" panose="020F0502020204030204" pitchFamily="34" charset="0"/>
                <a:cs typeface="Calibri" panose="020F0502020204030204" pitchFamily="34" charset="0"/>
              </a:rPr>
              <a:t> signal je </a:t>
            </a:r>
            <a:r>
              <a:rPr lang="en-US" sz="1800" dirty="0" err="1">
                <a:latin typeface="Calibri" panose="020F0502020204030204" pitchFamily="34" charset="0"/>
                <a:cs typeface="Calibri" panose="020F0502020204030204" pitchFamily="34" charset="0"/>
              </a:rPr>
              <a:t>veoma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važan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memorisanju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procesiranju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prenosu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poželjno</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baratati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što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manjim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brojem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bita</a:t>
            </a:r>
            <a:r>
              <a:rPr lang="en-US" sz="1800" dirty="0">
                <a:latin typeface="Calibri" panose="020F0502020204030204" pitchFamily="34" charset="0"/>
                <a:cs typeface="Calibri" panose="020F0502020204030204" pitchFamily="34" charset="0"/>
              </a:rPr>
              <a:t>. Me</a:t>
            </a:r>
            <a:r>
              <a:rPr lang="sr-Latn-RS" sz="1800" dirty="0">
                <a:latin typeface="Calibri" panose="020F0502020204030204" pitchFamily="34" charset="0"/>
                <a:cs typeface="Calibri" panose="020F0502020204030204" pitchFamily="34" charset="0"/>
              </a:rPr>
              <a:t>đ</a:t>
            </a:r>
            <a:r>
              <a:rPr lang="en-US" sz="1800" dirty="0" err="1">
                <a:latin typeface="Calibri" panose="020F0502020204030204" pitchFamily="34" charset="0"/>
                <a:cs typeface="Calibri" panose="020F0502020204030204" pitchFamily="34" charset="0"/>
              </a:rPr>
              <a:t>utim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kvantovanjem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malim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brojem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kvantizacionih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nivoa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gubimo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informacije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ima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originalni</a:t>
            </a:r>
            <a:r>
              <a:rPr lang="en-US" sz="1800" dirty="0">
                <a:latin typeface="Calibri" panose="020F0502020204030204" pitchFamily="34" charset="0"/>
                <a:cs typeface="Calibri" panose="020F0502020204030204" pitchFamily="34" charset="0"/>
              </a:rPr>
              <a:t> signal. </a:t>
            </a:r>
            <a:r>
              <a:rPr lang="en-US" sz="1800" dirty="0" err="1">
                <a:latin typeface="Calibri" panose="020F0502020204030204" pitchFamily="34" charset="0"/>
                <a:cs typeface="Calibri" panose="020F0502020204030204" pitchFamily="34" charset="0"/>
              </a:rPr>
              <a:t>Stoga</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neophodno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naći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kompromis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izme</a:t>
            </a:r>
            <a:r>
              <a:rPr lang="sr-Latn-RS" sz="1800" dirty="0">
                <a:latin typeface="Calibri" panose="020F0502020204030204" pitchFamily="34" charset="0"/>
                <a:cs typeface="Calibri" panose="020F0502020204030204" pitchFamily="34" charset="0"/>
              </a:rPr>
              <a:t>đ</a:t>
            </a:r>
            <a:r>
              <a:rPr lang="en-US" sz="1800" dirty="0">
                <a:latin typeface="Calibri" panose="020F0502020204030204" pitchFamily="34" charset="0"/>
                <a:cs typeface="Calibri" panose="020F0502020204030204" pitchFamily="34" charset="0"/>
              </a:rPr>
              <a:t>u ova </a:t>
            </a:r>
            <a:r>
              <a:rPr lang="en-US" sz="1800" dirty="0" err="1">
                <a:latin typeface="Calibri" panose="020F0502020204030204" pitchFamily="34" charset="0"/>
                <a:cs typeface="Calibri" panose="020F0502020204030204" pitchFamily="34" charset="0"/>
              </a:rPr>
              <a:t>dva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oprečna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zahtjeva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tako</a:t>
            </a:r>
            <a:r>
              <a:rPr lang="en-US" sz="1800" dirty="0">
                <a:latin typeface="Calibri" panose="020F0502020204030204" pitchFamily="34" charset="0"/>
                <a:cs typeface="Calibri" panose="020F0502020204030204" pitchFamily="34" charset="0"/>
              </a:rPr>
              <a:t> da se </a:t>
            </a:r>
            <a:r>
              <a:rPr lang="en-US" sz="1800" dirty="0" err="1">
                <a:latin typeface="Calibri" panose="020F0502020204030204" pitchFamily="34" charset="0"/>
                <a:cs typeface="Calibri" panose="020F0502020204030204" pitchFamily="34" charset="0"/>
              </a:rPr>
              <a:t>odabere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najmanji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mogući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bita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zapis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 da se </a:t>
            </a:r>
            <a:r>
              <a:rPr lang="en-US" sz="1800" dirty="0" err="1">
                <a:latin typeface="Calibri" panose="020F0502020204030204" pitchFamily="34" charset="0"/>
                <a:cs typeface="Calibri" panose="020F0502020204030204" pitchFamily="34" charset="0"/>
              </a:rPr>
              <a:t>pri</a:t>
            </a:r>
            <a:r>
              <a:rPr lang="en-US" sz="1800" dirty="0">
                <a:latin typeface="Calibri" panose="020F0502020204030204" pitchFamily="34" charset="0"/>
                <a:cs typeface="Calibri" panose="020F0502020204030204" pitchFamily="34" charset="0"/>
              </a:rPr>
              <a:t> tome </a:t>
            </a:r>
            <a:r>
              <a:rPr lang="en-US" sz="1800" dirty="0" err="1">
                <a:latin typeface="Calibri" panose="020F0502020204030204" pitchFamily="34" charset="0"/>
                <a:cs typeface="Calibri" panose="020F0502020204030204" pitchFamily="34" charset="0"/>
              </a:rPr>
              <a:t>sačuvaju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neophodne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informacije</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signalu</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praksi</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koristi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znatno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veći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broj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kvantizacionih</a:t>
            </a:r>
            <a:r>
              <a:rPr lang="en-US" sz="1800" dirty="0">
                <a:latin typeface="Calibri" panose="020F0502020204030204" pitchFamily="34" charset="0"/>
                <a:cs typeface="Calibri" panose="020F0502020204030204" pitchFamily="34" charset="0"/>
              </a:rPr>
              <a:t> n</a:t>
            </a:r>
            <a:r>
              <a:rPr lang="sr-Latn-RS" sz="1800" dirty="0">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v</a:t>
            </a:r>
            <a:r>
              <a:rPr lang="sr-Latn-RS" sz="1800" dirty="0">
                <a:latin typeface="Calibri" panose="020F0502020204030204" pitchFamily="34" charset="0"/>
                <a:cs typeface="Calibri" panose="020F0502020204030204" pitchFamily="34" charset="0"/>
              </a:rPr>
              <a:t>o</a:t>
            </a:r>
            <a:r>
              <a:rPr lang="en-US" sz="1800" dirty="0">
                <a:latin typeface="Calibri" panose="020F0502020204030204" pitchFamily="34" charset="0"/>
                <a:cs typeface="Calibri" panose="020F0502020204030204" pitchFamily="34" charset="0"/>
              </a:rPr>
              <a:t>a, </a:t>
            </a:r>
            <a:r>
              <a:rPr lang="en-US" sz="1800" dirty="0" err="1">
                <a:latin typeface="Calibri" panose="020F0502020204030204" pitchFamily="34" charset="0"/>
                <a:cs typeface="Calibri" panose="020F0502020204030204" pitchFamily="34" charset="0"/>
              </a:rPr>
              <a:t>vrlo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rijetko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manje</a:t>
            </a:r>
            <a:r>
              <a:rPr lang="en-US" sz="1800" dirty="0">
                <a:latin typeface="Calibri" panose="020F0502020204030204" pitchFamily="34" charset="0"/>
                <a:cs typeface="Calibri" panose="020F0502020204030204" pitchFamily="34" charset="0"/>
              </a:rPr>
              <a:t> od 2</a:t>
            </a:r>
            <a:r>
              <a:rPr lang="en-US" sz="1800" baseline="30000" dirty="0">
                <a:latin typeface="Calibri" panose="020F0502020204030204" pitchFamily="34" charset="0"/>
                <a:cs typeface="Calibri" panose="020F0502020204030204" pitchFamily="34" charset="0"/>
              </a:rPr>
              <a:t>8</a:t>
            </a:r>
            <a:r>
              <a:rPr lang="en-US" sz="1800" dirty="0">
                <a:latin typeface="Calibri" panose="020F0502020204030204" pitchFamily="34" charset="0"/>
                <a:cs typeface="Calibri" panose="020F0502020204030204" pitchFamily="34" charset="0"/>
              </a:rPr>
              <a:t>=256. </a:t>
            </a:r>
          </a:p>
          <a:p>
            <a:pPr>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Na </a:t>
            </a:r>
            <a:r>
              <a:rPr lang="en-US" sz="1800" dirty="0" err="1">
                <a:latin typeface="Calibri" panose="020F0502020204030204" pitchFamily="34" charset="0"/>
                <a:cs typeface="Calibri" panose="020F0502020204030204" pitchFamily="34" charset="0"/>
              </a:rPr>
              <a:t>sljedećoj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slici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primjeri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kvantovanih</a:t>
            </a:r>
            <a:r>
              <a:rPr lang="en-US" sz="1800" dirty="0">
                <a:latin typeface="Calibri" panose="020F0502020204030204" pitchFamily="34" charset="0"/>
                <a:cs typeface="Calibri" panose="020F0502020204030204" pitchFamily="34" charset="0"/>
              </a:rPr>
              <a:t> audio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Nakon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vrijednosti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odstupaju</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vrijednosti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originalnog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analognog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Ovo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odstupanje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okarakterisano</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kao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kvantizacioni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šum</a:t>
            </a:r>
            <a:r>
              <a:rPr lang="en-US" sz="1800" dirty="0">
                <a:latin typeface="Calibri" panose="020F0502020204030204" pitchFamily="34" charset="0"/>
                <a:cs typeface="Calibri" panose="020F0502020204030204" pitchFamily="34" charset="0"/>
              </a:rPr>
              <a:t>. </a:t>
            </a:r>
            <a:endParaRPr lang="sr-Latn-C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466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524707"/>
            <a:ext cx="10972800"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400" dirty="0">
                <a:latin typeface="Calibri" panose="020F0502020204030204" pitchFamily="34" charset="0"/>
                <a:ea typeface="Calibri" panose="020F0502020204030204" pitchFamily="34" charset="0"/>
                <a:cs typeface="Times New Roman" panose="02020603050405020304" pitchFamily="18" charset="0"/>
              </a:rPr>
              <a:t>Ton je zvuk koji se sastoji od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harmoničkih titraja</a:t>
            </a:r>
            <a:r>
              <a:rPr lang="sr-Latn-CS" sz="2400" dirty="0">
                <a:latin typeface="Calibri" panose="020F0502020204030204" pitchFamily="34" charset="0"/>
                <a:ea typeface="Calibri" panose="020F0502020204030204" pitchFamily="34" charset="0"/>
                <a:cs typeface="Times New Roman" panose="02020603050405020304" pitchFamily="18" charset="0"/>
              </a:rPr>
              <a:t>, dok su šum i buka smjesa titraja različitih </a:t>
            </a:r>
            <a:r>
              <a:rPr lang="sr-Latn-CS" sz="2400" b="1" dirty="0">
                <a:solidFill>
                  <a:srgbClr val="FF0000"/>
                </a:solidFill>
                <a:latin typeface="Calibri" panose="020F0502020204030204" pitchFamily="34" charset="0"/>
                <a:cs typeface="Times New Roman" panose="02020603050405020304" pitchFamily="18" charset="0"/>
              </a:rPr>
              <a:t>frekvencija</a:t>
            </a:r>
            <a:r>
              <a:rPr lang="sr-Latn-CS" sz="2400" dirty="0">
                <a:latin typeface="Calibri" panose="020F0502020204030204" pitchFamily="34" charset="0"/>
                <a:ea typeface="Calibri" panose="020F0502020204030204" pitchFamily="34" charset="0"/>
                <a:cs typeface="Times New Roman" panose="02020603050405020304" pitchFamily="18" charset="0"/>
              </a:rPr>
              <a:t> i </a:t>
            </a:r>
            <a:r>
              <a:rPr lang="sr-Latn-CS" sz="2400" b="1" dirty="0">
                <a:solidFill>
                  <a:srgbClr val="FF0000"/>
                </a:solidFill>
                <a:latin typeface="Calibri" panose="020F0502020204030204" pitchFamily="34" charset="0"/>
                <a:cs typeface="Times New Roman" panose="02020603050405020304" pitchFamily="18" charset="0"/>
              </a:rPr>
              <a:t>amplituda</a:t>
            </a:r>
            <a:r>
              <a:rPr lang="sr-Latn-CS" sz="2400" dirty="0">
                <a:latin typeface="Calibri" panose="020F0502020204030204" pitchFamily="34" charset="0"/>
                <a:ea typeface="Calibri" panose="020F0502020204030204" pitchFamily="34" charset="0"/>
                <a:cs typeface="Times New Roman" panose="02020603050405020304" pitchFamily="18" charset="0"/>
              </a:rPr>
              <a:t>.</a:t>
            </a:r>
            <a:endParaRPr lang="sr-Latn-C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537C6FF-237D-4E3B-9743-4DC06943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276" y="2996891"/>
            <a:ext cx="4876800" cy="2305050"/>
          </a:xfrm>
          <a:prstGeom prst="rect">
            <a:avLst/>
          </a:prstGeom>
        </p:spPr>
      </p:pic>
      <p:pic>
        <p:nvPicPr>
          <p:cNvPr id="5" name="Picture 4">
            <a:extLst>
              <a:ext uri="{FF2B5EF4-FFF2-40B4-BE49-F238E27FC236}">
                <a16:creationId xmlns:a16="http://schemas.microsoft.com/office/drawing/2014/main" id="{1388BC1E-5410-4E59-A5A8-B605AAEDD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1" y="2435266"/>
            <a:ext cx="4143074" cy="3942603"/>
          </a:xfrm>
          <a:prstGeom prst="rect">
            <a:avLst/>
          </a:prstGeom>
        </p:spPr>
      </p:pic>
    </p:spTree>
    <p:extLst>
      <p:ext uri="{BB962C8B-B14F-4D97-AF65-F5344CB8AC3E}">
        <p14:creationId xmlns:p14="http://schemas.microsoft.com/office/powerpoint/2010/main" val="417657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83946" y="1340436"/>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Na </a:t>
            </a:r>
            <a:r>
              <a:rPr lang="en-US" sz="1800" dirty="0" err="1">
                <a:latin typeface="Calibri" panose="020F0502020204030204" pitchFamily="34" charset="0"/>
                <a:cs typeface="Calibri" panose="020F0502020204030204" pitchFamily="34" charset="0"/>
              </a:rPr>
              <a:t>sljedećoj</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slici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primjeri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kvantovanih</a:t>
            </a:r>
            <a:r>
              <a:rPr lang="en-US" sz="1800" dirty="0">
                <a:latin typeface="Calibri" panose="020F0502020204030204" pitchFamily="34" charset="0"/>
                <a:cs typeface="Calibri" panose="020F0502020204030204" pitchFamily="34" charset="0"/>
              </a:rPr>
              <a:t> audio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Nakon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vrijednosti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odstupaju</a:t>
            </a:r>
            <a:r>
              <a:rPr lang="en-US" sz="1800" dirty="0">
                <a:latin typeface="Calibri" panose="020F0502020204030204" pitchFamily="34" charset="0"/>
                <a:cs typeface="Calibri" panose="020F0502020204030204" pitchFamily="34" charset="0"/>
              </a:rPr>
              <a:t> od </a:t>
            </a:r>
            <a:r>
              <a:rPr lang="en-US" sz="1800" dirty="0" err="1">
                <a:latin typeface="Calibri" panose="020F0502020204030204" pitchFamily="34" charset="0"/>
                <a:cs typeface="Calibri" panose="020F0502020204030204" pitchFamily="34" charset="0"/>
              </a:rPr>
              <a:t>vrijednosti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originalnog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analognog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signala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Ovo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odstupanje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okarakterisano</a:t>
            </a:r>
            <a:r>
              <a:rPr lang="en-US" sz="1800" dirty="0">
                <a:latin typeface="Calibri" panose="020F0502020204030204" pitchFamily="34" charset="0"/>
                <a:cs typeface="Calibri" panose="020F0502020204030204" pitchFamily="34" charset="0"/>
              </a:rPr>
              <a:t> je </a:t>
            </a:r>
            <a:r>
              <a:rPr lang="en-US" sz="1800" dirty="0" err="1">
                <a:latin typeface="Calibri" panose="020F0502020204030204" pitchFamily="34" charset="0"/>
                <a:cs typeface="Calibri" panose="020F0502020204030204" pitchFamily="34" charset="0"/>
              </a:rPr>
              <a:t>kao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kvantizacioni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šum</a:t>
            </a:r>
            <a:r>
              <a:rPr lang="en-US" sz="1800" dirty="0">
                <a:latin typeface="Calibri" panose="020F0502020204030204" pitchFamily="34" charset="0"/>
                <a:cs typeface="Calibri" panose="020F0502020204030204" pitchFamily="34" charset="0"/>
              </a:rPr>
              <a:t>. </a:t>
            </a:r>
            <a:endParaRPr lang="sr-Latn-CS"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684057" y="2071162"/>
            <a:ext cx="3633732" cy="2727403"/>
          </a:xfrm>
          <a:prstGeom prst="rect">
            <a:avLst/>
          </a:prstGeom>
        </p:spPr>
      </p:pic>
      <p:pic>
        <p:nvPicPr>
          <p:cNvPr id="3" name="Picture 2"/>
          <p:cNvPicPr>
            <a:picLocks noChangeAspect="1"/>
          </p:cNvPicPr>
          <p:nvPr/>
        </p:nvPicPr>
        <p:blipFill>
          <a:blip r:embed="rId3"/>
          <a:stretch>
            <a:fillRect/>
          </a:stretch>
        </p:blipFill>
        <p:spPr>
          <a:xfrm>
            <a:off x="5526141" y="2071162"/>
            <a:ext cx="3633901" cy="2727529"/>
          </a:xfrm>
          <a:prstGeom prst="rect">
            <a:avLst/>
          </a:prstGeom>
        </p:spPr>
      </p:pic>
      <p:sp>
        <p:nvSpPr>
          <p:cNvPr id="4" name="Rectangle 3"/>
          <p:cNvSpPr/>
          <p:nvPr/>
        </p:nvSpPr>
        <p:spPr>
          <a:xfrm>
            <a:off x="3379707" y="4839079"/>
            <a:ext cx="4702954" cy="369332"/>
          </a:xfrm>
          <a:prstGeom prst="rect">
            <a:avLst/>
          </a:prstGeom>
        </p:spPr>
        <p:txBody>
          <a:bodyPr wrap="none">
            <a:spAutoFit/>
          </a:bodyPr>
          <a:lstStyle/>
          <a:p>
            <a:r>
              <a:rPr lang="it-IT" i="1" dirty="0">
                <a:solidFill>
                  <a:srgbClr val="000000"/>
                </a:solidFill>
                <a:latin typeface="Times New Roman" panose="02020603050405020304" pitchFamily="18" charset="0"/>
              </a:rPr>
              <a:t>Kvantovani audio signali kontinualni u vremenu </a:t>
            </a:r>
            <a:endParaRPr lang="en-US" dirty="0"/>
          </a:p>
        </p:txBody>
      </p:sp>
      <p:sp>
        <p:nvSpPr>
          <p:cNvPr id="5" name="Rectangle 4"/>
          <p:cNvSpPr/>
          <p:nvPr/>
        </p:nvSpPr>
        <p:spPr>
          <a:xfrm>
            <a:off x="689809" y="5337284"/>
            <a:ext cx="10732169" cy="923330"/>
          </a:xfrm>
          <a:prstGeom prst="rect">
            <a:avLst/>
          </a:prstGeom>
        </p:spPr>
        <p:txBody>
          <a:bodyPr wrap="square">
            <a:spAutoFit/>
          </a:bodyPr>
          <a:lstStyle/>
          <a:p>
            <a:r>
              <a:rPr lang="en-US" dirty="0" err="1">
                <a:solidFill>
                  <a:schemeClr val="tx1">
                    <a:lumMod val="75000"/>
                    <a:lumOff val="25000"/>
                  </a:schemeClr>
                </a:solidFill>
                <a:latin typeface="Calibri" panose="020F0502020204030204" pitchFamily="34" charset="0"/>
                <a:cs typeface="Calibri" panose="020F0502020204030204" pitchFamily="34" charset="0"/>
              </a:rPr>
              <a:t>Kvantizacijom</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dirty="0" err="1">
                <a:solidFill>
                  <a:schemeClr val="tx1">
                    <a:lumMod val="75000"/>
                    <a:lumOff val="25000"/>
                  </a:schemeClr>
                </a:solidFill>
                <a:latin typeface="Calibri" panose="020F0502020204030204" pitchFamily="34" charset="0"/>
                <a:cs typeface="Calibri" panose="020F0502020204030204" pitchFamily="34" charset="0"/>
              </a:rPr>
              <a:t>diskretnog</a:t>
            </a:r>
            <a:r>
              <a:rPr lang="en-US" dirty="0">
                <a:solidFill>
                  <a:schemeClr val="tx1">
                    <a:lumMod val="75000"/>
                    <a:lumOff val="25000"/>
                  </a:schemeClr>
                </a:solidFill>
                <a:latin typeface="Calibri" panose="020F0502020204030204" pitchFamily="34" charset="0"/>
                <a:cs typeface="Calibri" panose="020F0502020204030204" pitchFamily="34" charset="0"/>
              </a:rPr>
              <a:t> audio </a:t>
            </a:r>
            <a:r>
              <a:rPr lang="en-US" dirty="0" err="1">
                <a:solidFill>
                  <a:schemeClr val="tx1">
                    <a:lumMod val="75000"/>
                    <a:lumOff val="25000"/>
                  </a:schemeClr>
                </a:solidFill>
                <a:latin typeface="Calibri" panose="020F0502020204030204" pitchFamily="34" charset="0"/>
                <a:cs typeface="Calibri" panose="020F0502020204030204" pitchFamily="34" charset="0"/>
              </a:rPr>
              <a:t>signala</a:t>
            </a:r>
            <a:r>
              <a:rPr lang="en-US" dirty="0">
                <a:solidFill>
                  <a:schemeClr val="tx1">
                    <a:lumMod val="75000"/>
                    <a:lumOff val="25000"/>
                  </a:schemeClr>
                </a:solidFill>
                <a:latin typeface="Calibri" panose="020F0502020204030204" pitchFamily="34" charset="0"/>
                <a:cs typeface="Calibri" panose="020F0502020204030204" pitchFamily="34" charset="0"/>
              </a:rPr>
              <a:t>, a </a:t>
            </a:r>
            <a:r>
              <a:rPr lang="en-US" dirty="0" err="1">
                <a:solidFill>
                  <a:schemeClr val="tx1">
                    <a:lumMod val="75000"/>
                    <a:lumOff val="25000"/>
                  </a:schemeClr>
                </a:solidFill>
                <a:latin typeface="Calibri" panose="020F0502020204030204" pitchFamily="34" charset="0"/>
                <a:cs typeface="Calibri" panose="020F0502020204030204" pitchFamily="34" charset="0"/>
              </a:rPr>
              <a:t>zatim</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dirty="0" err="1">
                <a:solidFill>
                  <a:schemeClr val="tx1">
                    <a:lumMod val="75000"/>
                    <a:lumOff val="25000"/>
                  </a:schemeClr>
                </a:solidFill>
                <a:latin typeface="Calibri" panose="020F0502020204030204" pitchFamily="34" charset="0"/>
                <a:cs typeface="Calibri" panose="020F0502020204030204" pitchFamily="34" charset="0"/>
              </a:rPr>
              <a:t>kodovanjem</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dirty="0" err="1">
                <a:solidFill>
                  <a:schemeClr val="tx1">
                    <a:lumMod val="75000"/>
                    <a:lumOff val="25000"/>
                  </a:schemeClr>
                </a:solidFill>
                <a:latin typeface="Calibri" panose="020F0502020204030204" pitchFamily="34" charset="0"/>
                <a:cs typeface="Calibri" panose="020F0502020204030204" pitchFamily="34" charset="0"/>
              </a:rPr>
              <a:t>kvantovanih</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dirty="0" err="1">
                <a:solidFill>
                  <a:schemeClr val="tx1">
                    <a:lumMod val="75000"/>
                    <a:lumOff val="25000"/>
                  </a:schemeClr>
                </a:solidFill>
                <a:latin typeface="Calibri" panose="020F0502020204030204" pitchFamily="34" charset="0"/>
                <a:cs typeface="Calibri" panose="020F0502020204030204" pitchFamily="34" charset="0"/>
              </a:rPr>
              <a:t>nivoa</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dirty="0" err="1">
                <a:solidFill>
                  <a:schemeClr val="tx1">
                    <a:lumMod val="75000"/>
                    <a:lumOff val="25000"/>
                  </a:schemeClr>
                </a:solidFill>
                <a:latin typeface="Calibri" panose="020F0502020204030204" pitchFamily="34" charset="0"/>
                <a:cs typeface="Calibri" panose="020F0502020204030204" pitchFamily="34" charset="0"/>
              </a:rPr>
              <a:t>dolazimo</a:t>
            </a:r>
            <a:r>
              <a:rPr lang="en-US" dirty="0">
                <a:solidFill>
                  <a:schemeClr val="tx1">
                    <a:lumMod val="75000"/>
                    <a:lumOff val="25000"/>
                  </a:schemeClr>
                </a:solidFill>
                <a:latin typeface="Calibri" panose="020F0502020204030204" pitchFamily="34" charset="0"/>
                <a:cs typeface="Calibri" panose="020F0502020204030204" pitchFamily="34" charset="0"/>
              </a:rPr>
              <a:t> do </a:t>
            </a:r>
            <a:r>
              <a:rPr lang="en-US" dirty="0" err="1">
                <a:solidFill>
                  <a:schemeClr val="tx1">
                    <a:lumMod val="75000"/>
                    <a:lumOff val="25000"/>
                  </a:schemeClr>
                </a:solidFill>
                <a:latin typeface="Calibri" panose="020F0502020204030204" pitchFamily="34" charset="0"/>
                <a:cs typeface="Calibri" panose="020F0502020204030204" pitchFamily="34" charset="0"/>
              </a:rPr>
              <a:t>digitalnog</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dirty="0" err="1">
                <a:solidFill>
                  <a:schemeClr val="tx1">
                    <a:lumMod val="75000"/>
                    <a:lumOff val="25000"/>
                  </a:schemeClr>
                </a:solidFill>
                <a:latin typeface="Calibri" panose="020F0502020204030204" pitchFamily="34" charset="0"/>
                <a:cs typeface="Calibri" panose="020F0502020204030204" pitchFamily="34" charset="0"/>
              </a:rPr>
              <a:t>signala</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b="1" dirty="0">
                <a:solidFill>
                  <a:srgbClr val="C00000"/>
                </a:solidFill>
                <a:latin typeface="Calibri" panose="020F0502020204030204" pitchFamily="34" charset="0"/>
                <a:cs typeface="Calibri" panose="020F0502020204030204" pitchFamily="34" charset="0"/>
              </a:rPr>
              <a:t>DIGITALNI AUDIO SIGNAL JE NIZ BROJEVA KOJI PREDSTAVLJAJU KVANTOVANE VRIJEDNOSTI ANALOGNOG AUDIO SIGNALA U DISKRETNIM TRENUCIMA VREMENA. </a:t>
            </a:r>
          </a:p>
        </p:txBody>
      </p:sp>
    </p:spTree>
    <p:extLst>
      <p:ext uri="{BB962C8B-B14F-4D97-AF65-F5344CB8AC3E}">
        <p14:creationId xmlns:p14="http://schemas.microsoft.com/office/powerpoint/2010/main" val="171297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Iako na prvi pogled deluje kao suviše približno reprezentovanje zvuka, u praksi se za kvantizaciju najčešće koristi 16 bita, što daje 65.536 različitih mogućih vrijednosti. To je sasvim dovoljno da greške budu minimalne. </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Razvoj hardvera doveo je i do korišćenja većih opsega, tako da frekvencije odabiranja mogu da idu i do 192 kHz, uz 24-bitnu kvantizaciju, pri čemu se razlika u kvalitetu u odnosu na standardne snimke uglavnom može primjetiti samo na kvalitetnoj Hi-Fi opremi (engl. High Fidelity – visoka vejrnost /reprodukcije/).</a:t>
            </a:r>
          </a:p>
        </p:txBody>
      </p:sp>
    </p:spTree>
    <p:extLst>
      <p:ext uri="{BB962C8B-B14F-4D97-AF65-F5344CB8AC3E}">
        <p14:creationId xmlns:p14="http://schemas.microsoft.com/office/powerpoint/2010/main" val="2446478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Frekvencija koju čuju ljudska bića se kreće se u opsegu od 20 Hz do 20 KHz</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Glas od 500 Hz do 2 KHz</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Analogni telefon od 300 do 3.4 KHz</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Najosjetljiviji opseg ljuskog uha je od 700 Hz do 6.6 KHz</a:t>
            </a:r>
          </a:p>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Sampling rate - stopa uzorkovanja, stopa po kojoj se kontinualni talas uzorkuje (mjereno u Hz)</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CD standard 44100 uzoraka/sec</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Telefon 8000 uzoraka/sec</a:t>
            </a:r>
          </a:p>
          <a:p>
            <a:pPr>
              <a:lnSpc>
                <a:spcPct val="100000"/>
              </a:lnSpc>
              <a:spcBef>
                <a:spcPts val="0"/>
              </a:spcBef>
              <a:spcAft>
                <a:spcPts val="0"/>
              </a:spcAft>
            </a:pPr>
            <a:r>
              <a:rPr lang="sr-Latn-CS" sz="2200" dirty="0">
                <a:latin typeface="Calibri" panose="020F0502020204030204" pitchFamily="34" charset="0"/>
                <a:cs typeface="Calibri" panose="020F0502020204030204" pitchFamily="34" charset="0"/>
              </a:rPr>
              <a:t>Kako utvrditi idelanu stopu uzorkovanja</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Spriječiti gubitak informacija neuzorkovanjem potrebne količine</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Spriječiti previše uzorkovanja</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Stopa uzorkovanja se mora izabrati u zavisnosti od frekfencije</a:t>
            </a:r>
          </a:p>
          <a:p>
            <a:pPr lvl="1">
              <a:lnSpc>
                <a:spcPct val="100000"/>
              </a:lnSpc>
              <a:spcBef>
                <a:spcPts val="0"/>
              </a:spcBef>
              <a:spcAft>
                <a:spcPts val="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Stopa uzorkovanja treba da bude 2 puta maksimalna frekvencija signala</a:t>
            </a:r>
          </a:p>
        </p:txBody>
      </p:sp>
    </p:spTree>
    <p:extLst>
      <p:ext uri="{BB962C8B-B14F-4D97-AF65-F5344CB8AC3E}">
        <p14:creationId xmlns:p14="http://schemas.microsoft.com/office/powerpoint/2010/main" val="2259614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492330" y="1501178"/>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Zadatak analogno/digitalnog (A/D) konvertora je da izvrši odmjeravanje, kvantizaciju i kodovanje analognog signala, tj. da ga prevede u digitalni oblik. Prije same A/D konverzije neophodno je ukloniti frekvencijske komponente iznad frekvencije određene Nikvistovim kreiterijem. Digitalno/analogni (D/A) konvertor rekonstruiše analogni signal iz niza brojeva.</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Audio signal govornog kvaliteta je moguće digitalizovati sa 8 kHz i 8 bita po odmjerku, dok je za CD-kvalitet audio signala potreban digitalni audio zapis signala digitalizovan sa 44.1 kHz i 16-bita.</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Dinamički opseg koji prekriva digitalni signal je određen brojem bita koji se koristi pri zapisu odmjeraka audio signala. Svaki bit doprinosi dinamičkom opsegu sa 6 dB.</a:t>
            </a:r>
          </a:p>
        </p:txBody>
      </p:sp>
    </p:spTree>
    <p:extLst>
      <p:ext uri="{BB962C8B-B14F-4D97-AF65-F5344CB8AC3E}">
        <p14:creationId xmlns:p14="http://schemas.microsoft.com/office/powerpoint/2010/main" val="3342553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521207" y="1380862"/>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000" dirty="0">
                <a:latin typeface="Calibri" panose="020F0502020204030204" pitchFamily="34" charset="0"/>
                <a:cs typeface="Calibri" panose="020F0502020204030204" pitchFamily="34" charset="0"/>
              </a:rPr>
              <a:t>Osim broja bita koji su vezani sa dinamičkim opsegom, dva su još faktora koja utiču na propusnu moć i memorijske zahtjeve. To su brzina odmjeravanja i izbor između mono i stereo zvuka. </a:t>
            </a:r>
          </a:p>
          <a:p>
            <a:pPr>
              <a:lnSpc>
                <a:spcPct val="100000"/>
              </a:lnSpc>
              <a:spcBef>
                <a:spcPts val="600"/>
              </a:spcBef>
              <a:spcAft>
                <a:spcPts val="600"/>
              </a:spcAft>
            </a:pPr>
            <a:r>
              <a:rPr lang="sr-Latn-CS" sz="2000" dirty="0">
                <a:latin typeface="Calibri" panose="020F0502020204030204" pitchFamily="34" charset="0"/>
                <a:cs typeface="Calibri" panose="020F0502020204030204" pitchFamily="34" charset="0"/>
              </a:rPr>
              <a:t>Npr. 8 bitni audio odmjeren sa 22 kHz zauzima 1.25 MB po minuti snimka, dok 16 bitni audio odmjeren sa 44 kHz zauzima 10 MB po minuti. Opšta formula za određivanje veličine (u bajtovima) digitalnog audio snimka je:</a:t>
            </a:r>
          </a:p>
          <a:p>
            <a:pPr>
              <a:lnSpc>
                <a:spcPct val="100000"/>
              </a:lnSpc>
              <a:spcBef>
                <a:spcPts val="600"/>
              </a:spcBef>
              <a:spcAft>
                <a:spcPts val="600"/>
              </a:spcAft>
            </a:pPr>
            <a:r>
              <a:rPr lang="sr-Latn-CS" sz="2000" dirty="0">
                <a:solidFill>
                  <a:srgbClr val="C00000"/>
                </a:solidFill>
                <a:latin typeface="Calibri" panose="020F0502020204030204" pitchFamily="34" charset="0"/>
                <a:cs typeface="Calibri" panose="020F0502020204030204" pitchFamily="34" charset="0"/>
              </a:rPr>
              <a:t>Frekvencija odmjeravanja*trajanje snimka u sekundama*(rezolucija u bitima/8)*K, gdje je K=1 za mono, a K=2 za stereo.</a:t>
            </a:r>
          </a:p>
        </p:txBody>
      </p:sp>
      <p:pic>
        <p:nvPicPr>
          <p:cNvPr id="3" name="Picture 2"/>
          <p:cNvPicPr>
            <a:picLocks noChangeAspect="1"/>
          </p:cNvPicPr>
          <p:nvPr/>
        </p:nvPicPr>
        <p:blipFill>
          <a:blip r:embed="rId2"/>
          <a:stretch>
            <a:fillRect/>
          </a:stretch>
        </p:blipFill>
        <p:spPr>
          <a:xfrm>
            <a:off x="1449322" y="4172051"/>
            <a:ext cx="8807117" cy="1696886"/>
          </a:xfrm>
          <a:prstGeom prst="rect">
            <a:avLst/>
          </a:prstGeom>
        </p:spPr>
      </p:pic>
      <p:sp>
        <p:nvSpPr>
          <p:cNvPr id="4" name="Rectangle 3"/>
          <p:cNvSpPr/>
          <p:nvPr/>
        </p:nvSpPr>
        <p:spPr>
          <a:xfrm>
            <a:off x="1449322" y="5868937"/>
            <a:ext cx="9039726" cy="369332"/>
          </a:xfrm>
          <a:prstGeom prst="rect">
            <a:avLst/>
          </a:prstGeom>
        </p:spPr>
        <p:txBody>
          <a:bodyPr wrap="square">
            <a:spAutoFit/>
          </a:bodyPr>
          <a:lstStyle/>
          <a:p>
            <a:pPr algn="ctr"/>
            <a:r>
              <a:rPr lang="en-US" i="1" dirty="0" err="1">
                <a:solidFill>
                  <a:srgbClr val="000000"/>
                </a:solidFill>
                <a:latin typeface="Times New Roman" panose="02020603050405020304" pitchFamily="18" charset="0"/>
              </a:rPr>
              <a:t>Frekvencijski</a:t>
            </a:r>
            <a:r>
              <a:rPr lang="en-US" i="1" dirty="0">
                <a:solidFill>
                  <a:srgbClr val="000000"/>
                </a:solidFill>
                <a:latin typeface="Times New Roman" panose="02020603050405020304" pitchFamily="18" charset="0"/>
              </a:rPr>
              <a:t> </a:t>
            </a:r>
            <a:r>
              <a:rPr lang="en-US" i="1" dirty="0" err="1">
                <a:solidFill>
                  <a:srgbClr val="000000"/>
                </a:solidFill>
                <a:latin typeface="Times New Roman" panose="02020603050405020304" pitchFamily="18" charset="0"/>
              </a:rPr>
              <a:t>opsezi</a:t>
            </a:r>
            <a:r>
              <a:rPr lang="en-US" i="1" dirty="0">
                <a:solidFill>
                  <a:srgbClr val="000000"/>
                </a:solidFill>
                <a:latin typeface="Times New Roman" panose="02020603050405020304" pitchFamily="18" charset="0"/>
              </a:rPr>
              <a:t> </a:t>
            </a:r>
            <a:r>
              <a:rPr lang="en-US" i="1" dirty="0" err="1">
                <a:solidFill>
                  <a:srgbClr val="000000"/>
                </a:solidFill>
                <a:latin typeface="Times New Roman" panose="02020603050405020304" pitchFamily="18" charset="0"/>
              </a:rPr>
              <a:t>i</a:t>
            </a:r>
            <a:r>
              <a:rPr lang="en-US" i="1" dirty="0">
                <a:solidFill>
                  <a:srgbClr val="000000"/>
                </a:solidFill>
                <a:latin typeface="Times New Roman" panose="02020603050405020304" pitchFamily="18" charset="0"/>
              </a:rPr>
              <a:t> </a:t>
            </a:r>
            <a:r>
              <a:rPr lang="en-US" i="1" dirty="0" err="1">
                <a:solidFill>
                  <a:srgbClr val="000000"/>
                </a:solidFill>
                <a:latin typeface="Times New Roman" panose="02020603050405020304" pitchFamily="18" charset="0"/>
              </a:rPr>
              <a:t>brzine</a:t>
            </a:r>
            <a:r>
              <a:rPr lang="en-US" i="1" dirty="0">
                <a:solidFill>
                  <a:srgbClr val="000000"/>
                </a:solidFill>
                <a:latin typeface="Times New Roman" panose="02020603050405020304" pitchFamily="18" charset="0"/>
              </a:rPr>
              <a:t> </a:t>
            </a:r>
            <a:r>
              <a:rPr lang="en-US" i="1" dirty="0" err="1">
                <a:solidFill>
                  <a:srgbClr val="000000"/>
                </a:solidFill>
                <a:latin typeface="Times New Roman" panose="02020603050405020304" pitchFamily="18" charset="0"/>
              </a:rPr>
              <a:t>odmjeravanja</a:t>
            </a:r>
            <a:r>
              <a:rPr lang="en-US" i="1" dirty="0">
                <a:solidFill>
                  <a:srgbClr val="000000"/>
                </a:solidFill>
                <a:latin typeface="Times New Roman" panose="02020603050405020304" pitchFamily="18" charset="0"/>
              </a:rPr>
              <a:t> audio </a:t>
            </a:r>
            <a:r>
              <a:rPr lang="en-US" i="1" dirty="0" err="1">
                <a:solidFill>
                  <a:srgbClr val="000000"/>
                </a:solidFill>
                <a:latin typeface="Times New Roman" panose="02020603050405020304" pitchFamily="18" charset="0"/>
              </a:rPr>
              <a:t>signala</a:t>
            </a:r>
            <a:r>
              <a:rPr lang="en-US" i="1" dirty="0">
                <a:solidFill>
                  <a:srgbClr val="000000"/>
                </a:solidFill>
                <a:latin typeface="Times New Roman" panose="02020603050405020304" pitchFamily="18" charset="0"/>
              </a:rPr>
              <a:t> </a:t>
            </a:r>
            <a:r>
              <a:rPr lang="en-US" i="1" dirty="0" err="1">
                <a:solidFill>
                  <a:srgbClr val="000000"/>
                </a:solidFill>
                <a:latin typeface="Times New Roman" panose="02020603050405020304" pitchFamily="18" charset="0"/>
              </a:rPr>
              <a:t>koji</a:t>
            </a:r>
            <a:r>
              <a:rPr lang="en-US" i="1" dirty="0">
                <a:solidFill>
                  <a:srgbClr val="000000"/>
                </a:solidFill>
                <a:latin typeface="Times New Roman" panose="02020603050405020304" pitchFamily="18" charset="0"/>
              </a:rPr>
              <a:t> se </a:t>
            </a:r>
            <a:r>
              <a:rPr lang="en-US" i="1" dirty="0" err="1">
                <a:solidFill>
                  <a:srgbClr val="000000"/>
                </a:solidFill>
                <a:latin typeface="Times New Roman" panose="02020603050405020304" pitchFamily="18" charset="0"/>
              </a:rPr>
              <a:t>koriste</a:t>
            </a:r>
            <a:r>
              <a:rPr lang="en-US" i="1" dirty="0">
                <a:solidFill>
                  <a:srgbClr val="000000"/>
                </a:solidFill>
                <a:latin typeface="Times New Roman" panose="02020603050405020304" pitchFamily="18" charset="0"/>
              </a:rPr>
              <a:t> u </a:t>
            </a:r>
            <a:r>
              <a:rPr lang="en-US" i="1" dirty="0" err="1">
                <a:solidFill>
                  <a:srgbClr val="000000"/>
                </a:solidFill>
                <a:latin typeface="Times New Roman" panose="02020603050405020304" pitchFamily="18" charset="0"/>
              </a:rPr>
              <a:t>praks</a:t>
            </a:r>
            <a:r>
              <a:rPr lang="sr-Latn-RS" i="1" dirty="0">
                <a:solidFill>
                  <a:srgbClr val="000000"/>
                </a:solidFill>
                <a:latin typeface="Times New Roman" panose="02020603050405020304" pitchFamily="18" charset="0"/>
              </a:rPr>
              <a:t>i</a:t>
            </a:r>
            <a:endParaRPr lang="en-US" i="1" dirty="0"/>
          </a:p>
        </p:txBody>
      </p:sp>
    </p:spTree>
    <p:extLst>
      <p:ext uri="{BB962C8B-B14F-4D97-AF65-F5344CB8AC3E}">
        <p14:creationId xmlns:p14="http://schemas.microsoft.com/office/powerpoint/2010/main" val="497325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684835" y="2118799"/>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Veličina potrebnog smeštanja za samo 1 sekund reprodukcije</a:t>
            </a:r>
          </a:p>
          <a:p>
            <a:pPr lvl="1">
              <a:lnSpc>
                <a:spcPct val="100000"/>
              </a:lnSpc>
              <a:spcBef>
                <a:spcPts val="600"/>
              </a:spcBef>
              <a:spcAft>
                <a:spcPts val="60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Nekompresovani audio signal telefonskog kvaliteta  </a:t>
            </a:r>
          </a:p>
          <a:p>
            <a:pPr lvl="1">
              <a:lnSpc>
                <a:spcPct val="100000"/>
              </a:lnSpc>
              <a:spcBef>
                <a:spcPts val="600"/>
              </a:spcBef>
              <a:spcAft>
                <a:spcPts val="60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Uzorkovan sa 8 KHz, kvantifikovan sa 8 bita po uzorku - 64 KBit/s za 1 sekund</a:t>
            </a:r>
          </a:p>
          <a:p>
            <a:pPr>
              <a:lnSpc>
                <a:spcPct val="100000"/>
              </a:lnSpc>
              <a:spcBef>
                <a:spcPts val="600"/>
              </a:spcBef>
              <a:spcAft>
                <a:spcPts val="600"/>
              </a:spcAft>
            </a:pPr>
            <a:r>
              <a:rPr lang="sr-Latn-CS" sz="2200" dirty="0">
                <a:latin typeface="Calibri" panose="020F0502020204030204" pitchFamily="34" charset="0"/>
                <a:cs typeface="Calibri" panose="020F0502020204030204" pitchFamily="34" charset="0"/>
              </a:rPr>
              <a:t>Nekompresovani stereo audio signal CD kvaliteta</a:t>
            </a:r>
          </a:p>
          <a:p>
            <a:pPr lvl="1">
              <a:lnSpc>
                <a:spcPct val="100000"/>
              </a:lnSpc>
              <a:spcBef>
                <a:spcPts val="600"/>
              </a:spcBef>
              <a:spcAft>
                <a:spcPts val="600"/>
              </a:spcAft>
              <a:buFont typeface="Courier New" panose="02070309020205020404" pitchFamily="49" charset="0"/>
              <a:buChar char="o"/>
            </a:pPr>
            <a:r>
              <a:rPr lang="sr-Latn-CS" sz="2200" dirty="0">
                <a:latin typeface="Calibri" panose="020F0502020204030204" pitchFamily="34" charset="0"/>
                <a:cs typeface="Calibri" panose="020F0502020204030204" pitchFamily="34" charset="0"/>
              </a:rPr>
              <a:t>Uzorkovan sa 44.1 KHz, kvantifikovan sa 16 bita po uzorku i po kanalu – 1411.2 KBit za smeštanje 1 sekunde</a:t>
            </a:r>
          </a:p>
        </p:txBody>
      </p:sp>
    </p:spTree>
    <p:extLst>
      <p:ext uri="{BB962C8B-B14F-4D97-AF65-F5344CB8AC3E}">
        <p14:creationId xmlns:p14="http://schemas.microsoft.com/office/powerpoint/2010/main" val="64846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a:t>
            </a:r>
            <a:endParaRPr lang="en-US" dirty="0"/>
          </a:p>
        </p:txBody>
      </p:sp>
      <p:sp>
        <p:nvSpPr>
          <p:cNvPr id="38" name="Content Placeholder 17"/>
          <p:cNvSpPr txBox="1">
            <a:spLocks/>
          </p:cNvSpPr>
          <p:nvPr/>
        </p:nvSpPr>
        <p:spPr>
          <a:xfrm>
            <a:off x="781088" y="1437009"/>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sr-Latn-CS" sz="2000" dirty="0">
                <a:latin typeface="Calibri" panose="020F0502020204030204" pitchFamily="34" charset="0"/>
                <a:cs typeface="Calibri" panose="020F0502020204030204" pitchFamily="34" charset="0"/>
              </a:rPr>
              <a:t>Najbolji način digtalizacije zvuka</a:t>
            </a:r>
          </a:p>
          <a:p>
            <a:pPr lvl="1">
              <a:lnSpc>
                <a:spcPct val="100000"/>
              </a:lnSpc>
              <a:spcBef>
                <a:spcPts val="0"/>
              </a:spcBef>
              <a:spcAft>
                <a:spcPts val="0"/>
              </a:spcAft>
              <a:buFont typeface="Courier New" panose="02070309020205020404" pitchFamily="49" charset="0"/>
              <a:buChar char="o"/>
            </a:pPr>
            <a:r>
              <a:rPr lang="sr-Latn-CS" sz="2000" b="1" dirty="0">
                <a:solidFill>
                  <a:srgbClr val="C00000"/>
                </a:solidFill>
                <a:latin typeface="Calibri" panose="020F0502020204030204" pitchFamily="34" charset="0"/>
                <a:cs typeface="Calibri" panose="020F0502020204030204" pitchFamily="34" charset="0"/>
              </a:rPr>
              <a:t>PCM</a:t>
            </a:r>
            <a:r>
              <a:rPr lang="sr-Latn-CS" sz="2000" dirty="0">
                <a:latin typeface="Calibri" panose="020F0502020204030204" pitchFamily="34" charset="0"/>
                <a:cs typeface="Calibri" panose="020F0502020204030204" pitchFamily="34" charset="0"/>
              </a:rPr>
              <a:t> je baziran na teoremi uzorkovanja</a:t>
            </a:r>
          </a:p>
          <a:p>
            <a:pPr lvl="1">
              <a:lnSpc>
                <a:spcPct val="100000"/>
              </a:lnSpc>
              <a:spcBef>
                <a:spcPts val="0"/>
              </a:spcBef>
              <a:spcAft>
                <a:spcPts val="0"/>
              </a:spcAft>
              <a:buFont typeface="Courier New" panose="02070309020205020404" pitchFamily="49" charset="0"/>
              <a:buChar char="o"/>
            </a:pPr>
            <a:r>
              <a:rPr lang="sr-Latn-CS" sz="2000" dirty="0">
                <a:latin typeface="Calibri" panose="020F0502020204030204" pitchFamily="34" charset="0"/>
                <a:cs typeface="Calibri" panose="020F0502020204030204" pitchFamily="34" charset="0"/>
              </a:rPr>
              <a:t>Analogni uzorci su konvertovani u digitalne</a:t>
            </a:r>
          </a:p>
          <a:p>
            <a:pPr lvl="1">
              <a:lnSpc>
                <a:spcPct val="100000"/>
              </a:lnSpc>
              <a:spcBef>
                <a:spcPts val="0"/>
              </a:spcBef>
              <a:spcAft>
                <a:spcPts val="0"/>
              </a:spcAft>
              <a:buFont typeface="Courier New" panose="02070309020205020404" pitchFamily="49" charset="0"/>
              <a:buChar char="o"/>
            </a:pPr>
            <a:r>
              <a:rPr lang="sr-Latn-CS" sz="2000" dirty="0">
                <a:latin typeface="Calibri" panose="020F0502020204030204" pitchFamily="34" charset="0"/>
                <a:cs typeface="Calibri" panose="020F0502020204030204" pitchFamily="34" charset="0"/>
              </a:rPr>
              <a:t>Svaki uzorak je aproksimiran kvantizacijom</a:t>
            </a:r>
          </a:p>
          <a:p>
            <a:pPr lvl="1">
              <a:lnSpc>
                <a:spcPct val="100000"/>
              </a:lnSpc>
              <a:spcBef>
                <a:spcPts val="0"/>
              </a:spcBef>
              <a:spcAft>
                <a:spcPts val="0"/>
              </a:spcAft>
              <a:buFont typeface="Courier New" panose="02070309020205020404" pitchFamily="49" charset="0"/>
              <a:buChar char="o"/>
            </a:pPr>
            <a:r>
              <a:rPr lang="sr-Latn-CS" sz="2000" dirty="0">
                <a:latin typeface="Calibri" panose="020F0502020204030204" pitchFamily="34" charset="0"/>
                <a:cs typeface="Calibri" panose="020F0502020204030204" pitchFamily="34" charset="0"/>
              </a:rPr>
              <a:t>Svakoj vrednosti u kvantizacionom opegu je dodeljena binarna vrednost</a:t>
            </a:r>
          </a:p>
          <a:p>
            <a:pPr lvl="1">
              <a:lnSpc>
                <a:spcPct val="100000"/>
              </a:lnSpc>
              <a:spcBef>
                <a:spcPts val="0"/>
              </a:spcBef>
              <a:spcAft>
                <a:spcPts val="0"/>
              </a:spcAft>
              <a:buFont typeface="Courier New" panose="02070309020205020404" pitchFamily="49" charset="0"/>
              <a:buChar char="o"/>
            </a:pPr>
            <a:r>
              <a:rPr lang="sr-Latn-CS" sz="2000" dirty="0">
                <a:latin typeface="Calibri" panose="020F0502020204030204" pitchFamily="34" charset="0"/>
                <a:cs typeface="Calibri" panose="020F0502020204030204" pitchFamily="34" charset="0"/>
              </a:rPr>
              <a:t>Da bi se transportovali, kodovi se konvertuju u talasni oblik</a:t>
            </a:r>
          </a:p>
        </p:txBody>
      </p:sp>
      <p:pic>
        <p:nvPicPr>
          <p:cNvPr id="4" name="Picture 5" descr="File:Pcm.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332" y="3495591"/>
            <a:ext cx="4257971" cy="319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6081128" y="3495591"/>
            <a:ext cx="50165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7</a:t>
            </a:r>
            <a:endParaRPr lang="sr-Latn-CS" altLang="en-US" dirty="0"/>
          </a:p>
          <a:p>
            <a:pPr eaLnBrk="1" hangingPunct="1"/>
            <a:r>
              <a:rPr lang="en-US" altLang="en-US" dirty="0"/>
              <a:t>9</a:t>
            </a:r>
            <a:endParaRPr lang="sr-Latn-CS" altLang="en-US" dirty="0"/>
          </a:p>
          <a:p>
            <a:pPr eaLnBrk="1" hangingPunct="1"/>
            <a:r>
              <a:rPr lang="en-US" altLang="en-US" dirty="0"/>
              <a:t>11</a:t>
            </a:r>
            <a:endParaRPr lang="sr-Latn-CS" altLang="en-US" dirty="0"/>
          </a:p>
          <a:p>
            <a:pPr eaLnBrk="1" hangingPunct="1"/>
            <a:r>
              <a:rPr lang="en-US" altLang="en-US" dirty="0"/>
              <a:t>12</a:t>
            </a:r>
            <a:endParaRPr lang="sr-Latn-CS" altLang="en-US" dirty="0"/>
          </a:p>
          <a:p>
            <a:pPr eaLnBrk="1" hangingPunct="1"/>
            <a:r>
              <a:rPr lang="en-US" altLang="en-US" dirty="0"/>
              <a:t>13</a:t>
            </a:r>
            <a:endParaRPr lang="sr-Latn-CS" altLang="en-US" dirty="0"/>
          </a:p>
          <a:p>
            <a:pPr eaLnBrk="1" hangingPunct="1"/>
            <a:r>
              <a:rPr lang="en-US" altLang="en-US" dirty="0"/>
              <a:t>14</a:t>
            </a:r>
            <a:endParaRPr lang="sr-Latn-CS" altLang="en-US" dirty="0"/>
          </a:p>
          <a:p>
            <a:pPr eaLnBrk="1" hangingPunct="1"/>
            <a:r>
              <a:rPr lang="en-US" altLang="en-US" dirty="0"/>
              <a:t>14</a:t>
            </a:r>
            <a:endParaRPr lang="sr-Latn-CS" altLang="en-US" dirty="0"/>
          </a:p>
          <a:p>
            <a:pPr eaLnBrk="1" hangingPunct="1"/>
            <a:r>
              <a:rPr lang="en-US" altLang="en-US" dirty="0"/>
              <a:t>15</a:t>
            </a:r>
            <a:endParaRPr lang="sr-Latn-CS" altLang="en-US" dirty="0"/>
          </a:p>
          <a:p>
            <a:pPr eaLnBrk="1" hangingPunct="1"/>
            <a:r>
              <a:rPr lang="en-US" altLang="en-US" dirty="0"/>
              <a:t>15</a:t>
            </a:r>
            <a:endParaRPr lang="sr-Latn-CS" altLang="en-US" dirty="0"/>
          </a:p>
          <a:p>
            <a:pPr eaLnBrk="1" hangingPunct="1"/>
            <a:r>
              <a:rPr lang="en-US" altLang="en-US" dirty="0"/>
              <a:t>15</a:t>
            </a:r>
            <a:endParaRPr lang="sr-Latn-CS" altLang="en-US" dirty="0"/>
          </a:p>
          <a:p>
            <a:pPr eaLnBrk="1" hangingPunct="1"/>
            <a:r>
              <a:rPr lang="en-US" altLang="en-US" dirty="0"/>
              <a:t>14 </a:t>
            </a:r>
          </a:p>
        </p:txBody>
      </p:sp>
      <p:sp>
        <p:nvSpPr>
          <p:cNvPr id="6" name="Rectangle 7"/>
          <p:cNvSpPr>
            <a:spLocks noChangeArrowheads="1"/>
          </p:cNvSpPr>
          <p:nvPr/>
        </p:nvSpPr>
        <p:spPr bwMode="auto">
          <a:xfrm>
            <a:off x="6801853" y="3495591"/>
            <a:ext cx="75565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0111</a:t>
            </a:r>
            <a:endParaRPr lang="sr-Latn-CS" altLang="en-US"/>
          </a:p>
          <a:p>
            <a:pPr eaLnBrk="1" hangingPunct="1"/>
            <a:r>
              <a:rPr lang="en-US" altLang="en-US"/>
              <a:t>1001</a:t>
            </a:r>
            <a:endParaRPr lang="sr-Latn-CS" altLang="en-US"/>
          </a:p>
          <a:p>
            <a:pPr eaLnBrk="1" hangingPunct="1"/>
            <a:r>
              <a:rPr lang="en-US" altLang="en-US"/>
              <a:t>1011</a:t>
            </a:r>
            <a:endParaRPr lang="sr-Latn-CS" altLang="en-US"/>
          </a:p>
          <a:p>
            <a:pPr eaLnBrk="1" hangingPunct="1"/>
            <a:r>
              <a:rPr lang="en-US" altLang="en-US"/>
              <a:t>1100</a:t>
            </a:r>
            <a:endParaRPr lang="sr-Latn-CS" altLang="en-US"/>
          </a:p>
          <a:p>
            <a:pPr eaLnBrk="1" hangingPunct="1"/>
            <a:r>
              <a:rPr lang="en-US" altLang="en-US"/>
              <a:t>1101</a:t>
            </a:r>
            <a:endParaRPr lang="sr-Latn-CS" altLang="en-US"/>
          </a:p>
          <a:p>
            <a:pPr eaLnBrk="1" hangingPunct="1"/>
            <a:r>
              <a:rPr lang="en-US" altLang="en-US"/>
              <a:t>1110</a:t>
            </a:r>
            <a:endParaRPr lang="sr-Latn-CS" altLang="en-US"/>
          </a:p>
          <a:p>
            <a:pPr eaLnBrk="1" hangingPunct="1"/>
            <a:r>
              <a:rPr lang="en-US" altLang="en-US"/>
              <a:t>1110</a:t>
            </a:r>
            <a:endParaRPr lang="sr-Latn-CS" altLang="en-US"/>
          </a:p>
          <a:p>
            <a:pPr eaLnBrk="1" hangingPunct="1"/>
            <a:r>
              <a:rPr lang="en-US" altLang="en-US"/>
              <a:t>1111</a:t>
            </a:r>
            <a:endParaRPr lang="sr-Latn-CS" altLang="en-US"/>
          </a:p>
          <a:p>
            <a:pPr eaLnBrk="1" hangingPunct="1"/>
            <a:r>
              <a:rPr lang="en-US" altLang="en-US"/>
              <a:t>1111</a:t>
            </a:r>
            <a:endParaRPr lang="sr-Latn-CS" altLang="en-US"/>
          </a:p>
          <a:p>
            <a:pPr eaLnBrk="1" hangingPunct="1"/>
            <a:r>
              <a:rPr lang="en-US" altLang="en-US"/>
              <a:t>1111</a:t>
            </a:r>
            <a:endParaRPr lang="sr-Latn-CS" altLang="en-US"/>
          </a:p>
          <a:p>
            <a:pPr eaLnBrk="1" hangingPunct="1"/>
            <a:r>
              <a:rPr lang="en-US" altLang="en-US"/>
              <a:t>1110 </a:t>
            </a:r>
          </a:p>
        </p:txBody>
      </p:sp>
    </p:spTree>
    <p:extLst>
      <p:ext uri="{BB962C8B-B14F-4D97-AF65-F5344CB8AC3E}">
        <p14:creationId xmlns:p14="http://schemas.microsoft.com/office/powerpoint/2010/main" val="2933703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 – MP3</a:t>
            </a:r>
            <a:endParaRPr lang="en-US" dirty="0"/>
          </a:p>
        </p:txBody>
      </p:sp>
      <p:sp>
        <p:nvSpPr>
          <p:cNvPr id="38" name="Content Placeholder 17"/>
          <p:cNvSpPr txBox="1">
            <a:spLocks/>
          </p:cNvSpPr>
          <p:nvPr/>
        </p:nvSpPr>
        <p:spPr>
          <a:xfrm>
            <a:off x="588582" y="1709725"/>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Zauzeće 10 MB prostora za jedan minut muzike, koliko je potrebno za čuvanje zvuka u CD kvalitetu, čak ni danas nije zanemarljivo. Kada se na zauzeće prostora na disku doda i potreba za prenosom zapisa putem Interneta, dolazi se do zaključka da je količinu podataka potrebno na neki način smanjiti. Saradnja naučnika iz američke Belove laboratorije i nemačkog Instituta Fraunhofer dovela je 1991. godine do razvoja kodeka (izraz nastao od engleskih reči coder i decoder) pod nazivom MPEG-1 Layer 3, poznatijeg kao MP3. </a:t>
            </a:r>
          </a:p>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Kao jedan od najkompleksnijih sistema za kodiranje zvuka, ovaj kodek stekao je popularnost polovinom devedesetih godina, jer je uspijevao da smanji audio fajl čak i do 12 puta, uz jedva čujne razlike u odnosu na original. Prosječno zauzeće 1 MB za 1 minut muzike čini ga dovoljno efikasnim za pravljenje čitavih muzičkih kolekcija na hard disku, kao i za prenos putem Interneta. Razvoj softverskih plejera sa vizuelnim plejlistama kao što je Winamp, a takođe i online servisa za razmjenu muzike, učinili su da MP3 i danas važi za jedan od najrasprostranjenijih formata za skladištenje zvuka.</a:t>
            </a:r>
          </a:p>
        </p:txBody>
      </p:sp>
    </p:spTree>
    <p:extLst>
      <p:ext uri="{BB962C8B-B14F-4D97-AF65-F5344CB8AC3E}">
        <p14:creationId xmlns:p14="http://schemas.microsoft.com/office/powerpoint/2010/main" val="2341307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 – MP3</a:t>
            </a:r>
            <a:endParaRPr lang="en-US" dirty="0"/>
          </a:p>
        </p:txBody>
      </p:sp>
      <p:sp>
        <p:nvSpPr>
          <p:cNvPr id="38" name="Content Placeholder 17"/>
          <p:cNvSpPr txBox="1">
            <a:spLocks/>
          </p:cNvSpPr>
          <p:nvPr/>
        </p:nvSpPr>
        <p:spPr>
          <a:xfrm>
            <a:off x="628688" y="1517220"/>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Srž MP3 sistema predstavlja tzv. psiho-akustički model, koji se koristi u jednoj od faza kodiranja. Iskorišćeno je takozvano maskiranje, zasnovano na osobinama ljudskog sluha. </a:t>
            </a:r>
          </a:p>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Uočeno je da ukoliko istovremeno postoji više zvukova, a jedan od njih je mnogo jači od ostalih, mi čujemo samo taj jedan. Recimo, udarac čekića u limenu tablu zamaskiraće pad šrafa sa stola u pozadini, pa ukoliko snimimo samo zvuk čekića a ostale zvukove zanemarimo, slušaoci neće primjetiti razliku jer bi ostali zvukovi svejedno bili maskirani jačim. Jak zvuk ne može da maskira zvukove u cijelom čujnom spektru već samo kod bliskih frekvencija. Zato se kod MP3 kodiranja čujni opseg dijeli na 26 frekvencijskih opsega i, ukoliko u nekom od opsega postoji dominantna komponenta koja maskira ostale, psiho-akustični model te ostale odbacuje.</a:t>
            </a:r>
          </a:p>
        </p:txBody>
      </p:sp>
      <p:pic>
        <p:nvPicPr>
          <p:cNvPr id="4" name="Picture 3" descr="http://www.sk.rs/2011/02/sksc01c.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28241" y="4074696"/>
            <a:ext cx="3900433" cy="2486526"/>
          </a:xfrm>
          <a:prstGeom prst="rect">
            <a:avLst/>
          </a:prstGeom>
          <a:noFill/>
          <a:ln>
            <a:noFill/>
          </a:ln>
        </p:spPr>
      </p:pic>
      <p:sp>
        <p:nvSpPr>
          <p:cNvPr id="2" name="Rectangle 1"/>
          <p:cNvSpPr/>
          <p:nvPr/>
        </p:nvSpPr>
        <p:spPr>
          <a:xfrm>
            <a:off x="5005137" y="4856294"/>
            <a:ext cx="6096000" cy="923330"/>
          </a:xfrm>
          <a:prstGeom prst="rect">
            <a:avLst/>
          </a:prstGeom>
        </p:spPr>
        <p:txBody>
          <a:bodyPr>
            <a:spAutoFit/>
          </a:bodyPr>
          <a:lstStyle/>
          <a:p>
            <a:r>
              <a:rPr lang="sr-Latn-CS" dirty="0">
                <a:solidFill>
                  <a:schemeClr val="tx1">
                    <a:lumMod val="75000"/>
                    <a:lumOff val="25000"/>
                  </a:schemeClr>
                </a:solidFill>
                <a:latin typeface="Calibri" panose="020F0502020204030204" pitchFamily="34" charset="0"/>
                <a:cs typeface="Calibri" panose="020F0502020204030204" pitchFamily="34" charset="0"/>
              </a:rPr>
              <a:t>Najjači zvuk praktično maskira (prekriva) ostale zvuke bliskih frekvencija, pa oni mogu i da se izostave jer ih zapravo ne čujemo.</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3907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63349" cy="640080"/>
          </a:xfrm>
        </p:spPr>
        <p:txBody>
          <a:bodyPr/>
          <a:lstStyle/>
          <a:p>
            <a:r>
              <a:rPr lang="sr-Latn-RS" dirty="0"/>
              <a:t>DIGITALIZACIJA ZVUKA – MP3</a:t>
            </a:r>
            <a:endParaRPr lang="en-US" dirty="0"/>
          </a:p>
        </p:txBody>
      </p:sp>
      <p:sp>
        <p:nvSpPr>
          <p:cNvPr id="38" name="Content Placeholder 17"/>
          <p:cNvSpPr txBox="1">
            <a:spLocks/>
          </p:cNvSpPr>
          <p:nvPr/>
        </p:nvSpPr>
        <p:spPr>
          <a:xfrm>
            <a:off x="628688" y="1517220"/>
            <a:ext cx="10798104" cy="13093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Koriste se i druge osobenosti ljudskog sluha. Recimo, ljudsko uho ima problem sa određivanjem pravca izvora zvuka ako se radi o izrazito niskim tonovima. Ukoliko pomjerite satelite jednog 2.1 zvučnog sistema, uho će odmah registrovati pomjeranje zvučnog izvora. Međutim, ukoliko pomjerite bas zvučnik (vufer), gotovo da nećete primjetiti razliku. </a:t>
            </a:r>
          </a:p>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Kako prenos stereo signala zahteva duplo više prostora nego mono, kod MP3 kodiranja iskorišćen je i ovaj nedostatak sluha i tako je nastala metoda Joint stereo. Naime, najniže učestanosti zvuka ne prenose se u stereo formi već se levi i desni kanal spajaju u jedan, čime se ostvaruje znatna ušteda u prostoru, a slušalac gotovo da i ne primjećuje razliku.</a:t>
            </a:r>
          </a:p>
          <a:p>
            <a:pPr>
              <a:lnSpc>
                <a:spcPct val="100000"/>
              </a:lnSpc>
              <a:spcBef>
                <a:spcPts val="600"/>
              </a:spcBef>
              <a:spcAft>
                <a:spcPts val="600"/>
              </a:spcAft>
            </a:pPr>
            <a:r>
              <a:rPr lang="sr-Latn-CS" sz="1800" dirty="0">
                <a:latin typeface="Calibri" panose="020F0502020204030204" pitchFamily="34" charset="0"/>
                <a:cs typeface="Calibri" panose="020F0502020204030204" pitchFamily="34" charset="0"/>
              </a:rPr>
              <a:t>MP3 format doneo je i inovaciju u načinu organizacije zvučnog zapisa, što je omogućilo striming (engl. streaming – ovde: neprekidni prenos, neprekidno emitovanje) zvuka putem Interneta. Dotadašnji način snimanja zvuka podrazumevao je snimanje informacija o zvuku kao celini. Ukoliko bi jedan dio nedostajao, kompletan fajl bio bi neupotrebljiv za reprodukciju. Kod MP3 formata zvučni zapis se dijeli na veliki broj nezavisnih blokova zvanih frejmovi. Svaki frejm, pored samih podataka o zvuku, sadrži zaglavlje sa informacijama o korišćenom bitrejtu, frekvenciji uzorkovanja, pa čak i ID3 tag (podaci o izvođaču numere). Na taj način omogućen je jednostavan striming zvuka – slušalac može da „uskoči” u prenos internet radio-programa u bilo kom trenutku, jer svaki frejm sadrži podatke neophodne za sinhronizaciju sa ostalima.</a:t>
            </a:r>
          </a:p>
        </p:txBody>
      </p:sp>
    </p:spTree>
    <p:extLst>
      <p:ext uri="{BB962C8B-B14F-4D97-AF65-F5344CB8AC3E}">
        <p14:creationId xmlns:p14="http://schemas.microsoft.com/office/powerpoint/2010/main" val="643720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524707"/>
            <a:ext cx="10972800"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400" dirty="0">
                <a:latin typeface="Calibri" panose="020F0502020204030204" pitchFamily="34" charset="0"/>
                <a:ea typeface="Calibri" panose="020F0502020204030204" pitchFamily="34" charset="0"/>
                <a:cs typeface="Times New Roman" panose="02020603050405020304" pitchFamily="18" charset="0"/>
              </a:rPr>
              <a:t>Čovječje uho ne primjećuje sve mehaničke titraje već samo one kojima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frekvencija</a:t>
            </a:r>
            <a:r>
              <a:rPr lang="sr-Latn-CS" sz="2400" dirty="0">
                <a:latin typeface="Calibri" panose="020F0502020204030204" pitchFamily="34" charset="0"/>
                <a:ea typeface="Calibri" panose="020F0502020204030204" pitchFamily="34" charset="0"/>
                <a:cs typeface="Times New Roman" panose="02020603050405020304" pitchFamily="18" charset="0"/>
              </a:rPr>
              <a:t> leži u granicama od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16 do 20 000 Hz</a:t>
            </a:r>
            <a:r>
              <a:rPr lang="sr-Latn-C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pPr>
            <a:r>
              <a:rPr lang="sr-Latn-CS" sz="2400" dirty="0">
                <a:latin typeface="Calibri" panose="020F0502020204030204" pitchFamily="34" charset="0"/>
                <a:ea typeface="Calibri" panose="020F0502020204030204" pitchFamily="34" charset="0"/>
                <a:cs typeface="Times New Roman" panose="02020603050405020304" pitchFamily="18" charset="0"/>
              </a:rPr>
              <a:t>Titraje niske frekvencije primjećuje kao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dubok</a:t>
            </a:r>
            <a:r>
              <a:rPr lang="sr-Latn-CS" sz="2400" dirty="0">
                <a:latin typeface="Calibri" panose="020F0502020204030204" pitchFamily="34" charset="0"/>
                <a:ea typeface="Calibri" panose="020F0502020204030204" pitchFamily="34" charset="0"/>
                <a:cs typeface="Times New Roman" panose="02020603050405020304" pitchFamily="18" charset="0"/>
              </a:rPr>
              <a:t>, a titraje visoke frekvencije kao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visok to</a:t>
            </a:r>
            <a:r>
              <a:rPr lang="sr-Latn-CS" sz="2400" b="1" dirty="0">
                <a:solidFill>
                  <a:srgbClr val="FF0000"/>
                </a:solidFill>
                <a:latin typeface="Calibri" panose="020F0502020204030204" pitchFamily="34" charset="0"/>
                <a:cs typeface="Times New Roman" panose="02020603050405020304" pitchFamily="18" charset="0"/>
              </a:rPr>
              <a:t>n</a:t>
            </a:r>
            <a:r>
              <a:rPr lang="sr-Latn-CS" sz="2400" dirty="0">
                <a:latin typeface="Calibri" panose="020F0502020204030204" pitchFamily="34" charset="0"/>
                <a:ea typeface="Calibri" panose="020F0502020204030204" pitchFamily="34" charset="0"/>
                <a:cs typeface="Times New Roman" panose="02020603050405020304" pitchFamily="18" charset="0"/>
              </a:rPr>
              <a:t>, dok su titraji frekvencije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niže od 16 a više od 20 000 Hz za naše uho nečujni</a:t>
            </a:r>
            <a:r>
              <a:rPr lang="sr-Latn-CS" sz="2400" dirty="0">
                <a:latin typeface="Calibri" panose="020F0502020204030204" pitchFamily="34" charset="0"/>
                <a:ea typeface="Calibri" panose="020F0502020204030204" pitchFamily="34" charset="0"/>
                <a:cs typeface="Times New Roman" panose="02020603050405020304" pitchFamily="18" charset="0"/>
              </a:rPr>
              <a:t>. Te su granice osjetljivosti uha za frekvencije mehaničkih titraja pojedinačne, to jest različite za pojedine ljude. Neki čuju vrlo visoke titraje, a drugi ne.</a:t>
            </a:r>
            <a:endParaRPr lang="sr-Latn-CS"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15FF9BD-6E1E-48EE-8EEC-1802155D3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4246078"/>
            <a:ext cx="3508409" cy="2338939"/>
          </a:xfrm>
          <a:prstGeom prst="rect">
            <a:avLst/>
          </a:prstGeom>
        </p:spPr>
      </p:pic>
      <p:pic>
        <p:nvPicPr>
          <p:cNvPr id="10" name="Picture 9">
            <a:extLst>
              <a:ext uri="{FF2B5EF4-FFF2-40B4-BE49-F238E27FC236}">
                <a16:creationId xmlns:a16="http://schemas.microsoft.com/office/drawing/2014/main" id="{AB28E72B-B7CA-4A80-9FFB-FE1FCE328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271" y="4246077"/>
            <a:ext cx="4897903" cy="2338939"/>
          </a:xfrm>
          <a:prstGeom prst="rect">
            <a:avLst/>
          </a:prstGeom>
        </p:spPr>
      </p:pic>
      <p:pic>
        <p:nvPicPr>
          <p:cNvPr id="12" name="Picture 11">
            <a:extLst>
              <a:ext uri="{FF2B5EF4-FFF2-40B4-BE49-F238E27FC236}">
                <a16:creationId xmlns:a16="http://schemas.microsoft.com/office/drawing/2014/main" id="{0074639D-F3CE-4698-925D-234D15FFA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394" y="4246077"/>
            <a:ext cx="2356614" cy="2338939"/>
          </a:xfrm>
          <a:prstGeom prst="rect">
            <a:avLst/>
          </a:prstGeom>
        </p:spPr>
      </p:pic>
    </p:spTree>
    <p:extLst>
      <p:ext uri="{BB962C8B-B14F-4D97-AF65-F5344CB8AC3E}">
        <p14:creationId xmlns:p14="http://schemas.microsoft.com/office/powerpoint/2010/main" val="381228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1524707"/>
            <a:ext cx="10972800"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000" dirty="0">
                <a:latin typeface="Calibri" panose="020F0502020204030204" pitchFamily="34" charset="0"/>
                <a:ea typeface="Calibri" panose="020F0502020204030204" pitchFamily="34" charset="0"/>
                <a:cs typeface="Times New Roman" panose="02020603050405020304" pitchFamily="18" charset="0"/>
              </a:rPr>
              <a:t>Zvuk se širi u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longitudinalnim valovima</a:t>
            </a:r>
            <a:r>
              <a:rPr lang="sr-Latn-CS" sz="2000" dirty="0">
                <a:latin typeface="Calibri" panose="020F0502020204030204" pitchFamily="34" charset="0"/>
                <a:ea typeface="Calibri" panose="020F0502020204030204" pitchFamily="34" charset="0"/>
                <a:cs typeface="Times New Roman" panose="02020603050405020304" pitchFamily="18" charset="0"/>
              </a:rPr>
              <a:t>, ali zvuk nije dio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elektromagnetnog spektra </a:t>
            </a:r>
            <a:r>
              <a:rPr lang="sr-Latn-CS" sz="2000" dirty="0">
                <a:latin typeface="Calibri" panose="020F0502020204030204" pitchFamily="34" charset="0"/>
                <a:ea typeface="Calibri" panose="020F0502020204030204" pitchFamily="34" charset="0"/>
                <a:cs typeface="Times New Roman" panose="02020603050405020304" pitchFamily="18" charset="0"/>
              </a:rPr>
              <a:t>kao što su to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svjetlosni</a:t>
            </a:r>
            <a:r>
              <a:rPr lang="sr-Latn-CS" sz="2000" dirty="0">
                <a:latin typeface="Calibri" panose="020F0502020204030204" pitchFamily="34" charset="0"/>
                <a:ea typeface="Calibri" panose="020F0502020204030204" pitchFamily="34" charset="0"/>
                <a:cs typeface="Times New Roman" panose="02020603050405020304" pitchFamily="18" charset="0"/>
              </a:rPr>
              <a:t> ili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radio valovi</a:t>
            </a:r>
            <a:r>
              <a:rPr lang="sr-Latn-CS" sz="2000" dirty="0">
                <a:latin typeface="Calibri" panose="020F0502020204030204" pitchFamily="34" charset="0"/>
                <a:ea typeface="Calibri" panose="020F0502020204030204" pitchFamily="34" charset="0"/>
                <a:cs typeface="Times New Roman" panose="02020603050405020304" pitchFamily="18" charset="0"/>
              </a:rPr>
              <a:t>. Zvuk nastaje kada neka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materija vibrira</a:t>
            </a:r>
            <a:r>
              <a:rPr lang="sr-Latn-CS" sz="2000" dirty="0">
                <a:latin typeface="Calibri" panose="020F0502020204030204" pitchFamily="34" charset="0"/>
                <a:ea typeface="Calibri" panose="020F0502020204030204" pitchFamily="34" charset="0"/>
                <a:cs typeface="Times New Roman" panose="02020603050405020304" pitchFamily="18" charset="0"/>
              </a:rPr>
              <a:t>.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Frekvencija</a:t>
            </a:r>
            <a:r>
              <a:rPr lang="sr-Latn-CS" sz="2000" dirty="0">
                <a:latin typeface="Calibri" panose="020F0502020204030204" pitchFamily="34" charset="0"/>
                <a:ea typeface="Calibri" panose="020F0502020204030204" pitchFamily="34" charset="0"/>
                <a:cs typeface="Times New Roman" panose="02020603050405020304" pitchFamily="18" charset="0"/>
              </a:rPr>
              <a:t> tih vibracija mjeri se jedinicama koje se nazivaju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herci</a:t>
            </a:r>
            <a:r>
              <a:rPr lang="sr-Latn-CS" sz="2000" dirty="0">
                <a:latin typeface="Calibri" panose="020F0502020204030204" pitchFamily="34" charset="0"/>
                <a:ea typeface="Calibri" panose="020F0502020204030204" pitchFamily="34" charset="0"/>
                <a:cs typeface="Times New Roman" panose="02020603050405020304" pitchFamily="18" charset="0"/>
              </a:rPr>
              <a:t> (prema njemačkom fizičaru Heinrichu Rudolfu Hertzu koji je dao veliki fizikalni doprinos u </a:t>
            </a:r>
            <a:r>
              <a:rPr lang="sr-Latn-C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elektromagnetizmu</a:t>
            </a:r>
            <a:r>
              <a:rPr lang="sr-Latn-CS" sz="2000" dirty="0">
                <a:latin typeface="Calibri" panose="020F0502020204030204" pitchFamily="34" charset="0"/>
                <a:ea typeface="Calibri" panose="020F0502020204030204" pitchFamily="34" charset="0"/>
                <a:cs typeface="Times New Roman" panose="02020603050405020304" pitchFamily="18" charset="0"/>
              </a:rPr>
              <a:t>). Herci se označavaju oznakom Hz. </a:t>
            </a:r>
            <a:endParaRPr lang="sr-Latn-C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6E74D0E-973A-41EF-897A-D6BB39A5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24" y="2987266"/>
            <a:ext cx="4762500" cy="3571875"/>
          </a:xfrm>
          <a:prstGeom prst="rect">
            <a:avLst/>
          </a:prstGeom>
        </p:spPr>
      </p:pic>
      <p:pic>
        <p:nvPicPr>
          <p:cNvPr id="5" name="Picture 4">
            <a:extLst>
              <a:ext uri="{FF2B5EF4-FFF2-40B4-BE49-F238E27FC236}">
                <a16:creationId xmlns:a16="http://schemas.microsoft.com/office/drawing/2014/main" id="{E15F500E-75D9-4826-81F8-4D510B570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984" y="2987266"/>
            <a:ext cx="4731570" cy="3583583"/>
          </a:xfrm>
          <a:prstGeom prst="rect">
            <a:avLst/>
          </a:prstGeom>
        </p:spPr>
      </p:pic>
    </p:spTree>
    <p:extLst>
      <p:ext uri="{BB962C8B-B14F-4D97-AF65-F5344CB8AC3E}">
        <p14:creationId xmlns:p14="http://schemas.microsoft.com/office/powerpoint/2010/main" val="2231892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RS"/>
              <a:t>Akustika</a:t>
            </a:r>
            <a:endParaRPr lang="en-US" dirty="0"/>
          </a:p>
        </p:txBody>
      </p:sp>
      <p:sp>
        <p:nvSpPr>
          <p:cNvPr id="38" name="Content Placeholder 17"/>
          <p:cNvSpPr txBox="1">
            <a:spLocks/>
          </p:cNvSpPr>
          <p:nvPr/>
        </p:nvSpPr>
        <p:spPr>
          <a:xfrm>
            <a:off x="625642" y="2275478"/>
            <a:ext cx="5159141" cy="103561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Transverzalni val </a:t>
            </a:r>
            <a:r>
              <a:rPr lang="sr-Latn-CS" sz="2400" dirty="0">
                <a:latin typeface="Calibri" panose="020F0502020204030204" pitchFamily="34" charset="0"/>
                <a:ea typeface="Calibri" panose="020F0502020204030204" pitchFamily="34" charset="0"/>
                <a:cs typeface="Times New Roman" panose="02020603050405020304" pitchFamily="18" charset="0"/>
              </a:rPr>
              <a:t>je val kod kojeg čestice titraju </a:t>
            </a:r>
            <a:r>
              <a:rPr lang="sr-Latn-C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okomito</a:t>
            </a:r>
            <a:r>
              <a:rPr lang="sr-Latn-CS" sz="2400" dirty="0">
                <a:latin typeface="Calibri" panose="020F0502020204030204" pitchFamily="34" charset="0"/>
                <a:ea typeface="Calibri" panose="020F0502020204030204" pitchFamily="34" charset="0"/>
                <a:cs typeface="Times New Roman" panose="02020603050405020304" pitchFamily="18" charset="0"/>
              </a:rPr>
              <a:t> na smjer širenja vala. </a:t>
            </a:r>
          </a:p>
          <a:p>
            <a:pPr>
              <a:lnSpc>
                <a:spcPct val="100000"/>
              </a:lnSpc>
            </a:pPr>
            <a:r>
              <a:rPr lang="sr-Latn-CS" sz="2400" dirty="0">
                <a:latin typeface="Calibri" panose="020F0502020204030204" pitchFamily="34" charset="0"/>
                <a:ea typeface="Calibri" panose="020F0502020204030204" pitchFamily="34" charset="0"/>
                <a:cs typeface="Times New Roman" panose="02020603050405020304" pitchFamily="18" charset="0"/>
              </a:rPr>
              <a:t>U čvrstim tijelima mogu se rasprostirati i transverzalni i longitudinalni valovi, a u tekućinama i plinovima samo longitudinalni valovi.</a:t>
            </a:r>
            <a:endParaRPr lang="sr-Latn-C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C4E4812-3C82-46A0-B45F-87E975CED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847" y="1799473"/>
            <a:ext cx="5482340" cy="4152198"/>
          </a:xfrm>
          <a:prstGeom prst="rect">
            <a:avLst/>
          </a:prstGeom>
        </p:spPr>
      </p:pic>
    </p:spTree>
    <p:extLst>
      <p:ext uri="{BB962C8B-B14F-4D97-AF65-F5344CB8AC3E}">
        <p14:creationId xmlns:p14="http://schemas.microsoft.com/office/powerpoint/2010/main" val="3937338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Win32_new.potx" id="{95F22252-1276-4CE0-B5B2-7173AC23E7C1}" vid="{5251F4FC-9BFF-4FAA-9D53-CA3325573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PowerPoint(4)</Template>
  <TotalTime>625</TotalTime>
  <Words>7170</Words>
  <Application>Microsoft Office PowerPoint</Application>
  <PresentationFormat>Widescreen</PresentationFormat>
  <Paragraphs>346</Paragraphs>
  <Slides>69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Arial</vt:lpstr>
      <vt:lpstr>Calibri</vt:lpstr>
      <vt:lpstr>Courier New</vt:lpstr>
      <vt:lpstr>Segoe UI</vt:lpstr>
      <vt:lpstr>Segoe UI Light</vt:lpstr>
      <vt:lpstr>Times New Roman</vt:lpstr>
      <vt:lpstr>WelcomeDoc</vt:lpstr>
      <vt:lpstr>Image</vt:lpstr>
      <vt:lpstr>OBRADA I ANALIZA ZVUKA</vt:lpstr>
      <vt:lpstr>Akustika</vt:lpstr>
      <vt:lpstr>Akustika</vt:lpstr>
      <vt:lpstr>Akustika</vt:lpstr>
      <vt:lpstr>Akustika</vt:lpstr>
      <vt:lpstr>Akustika</vt:lpstr>
      <vt:lpstr>Akustika</vt:lpstr>
      <vt:lpstr>Akustika</vt:lpstr>
      <vt:lpstr>Akustika</vt:lpstr>
      <vt:lpstr>Akustika</vt:lpstr>
      <vt:lpstr>Akustika</vt:lpstr>
      <vt:lpstr>Akustika</vt:lpstr>
      <vt:lpstr>Akustika</vt:lpstr>
      <vt:lpstr>Akustika</vt:lpstr>
      <vt:lpstr>Akustika</vt:lpstr>
      <vt:lpstr>Akustika</vt:lpstr>
      <vt:lpstr>Akustika - Infrazvuk</vt:lpstr>
      <vt:lpstr>Akustika - Infrazvuk</vt:lpstr>
      <vt:lpstr>Akustika - Infrazvuk</vt:lpstr>
      <vt:lpstr>Akustika - Infrazvuk</vt:lpstr>
      <vt:lpstr>Akustika - Infrazvuk</vt:lpstr>
      <vt:lpstr>Akustika - Ultrazvuk</vt:lpstr>
      <vt:lpstr>Akustika - Ultrazvuk</vt:lpstr>
      <vt:lpstr>Akustika - Ultrazvuk</vt:lpstr>
      <vt:lpstr>Akustika - Ultrazvuk</vt:lpstr>
      <vt:lpstr>Akustika – Brzina zvuka</vt:lpstr>
      <vt:lpstr>Akustika – Brzina zvuka</vt:lpstr>
      <vt:lpstr>Akustika – Brzina zvuka</vt:lpstr>
      <vt:lpstr>Akustika – Zvučni zid</vt:lpstr>
      <vt:lpstr>Akustika – Zvučni pritisak kao signal</vt:lpstr>
      <vt:lpstr>Akustika – Zvučni pritisak kao signal</vt:lpstr>
      <vt:lpstr>Akustika – Zvučni pritisak kao signal</vt:lpstr>
      <vt:lpstr>Akustika – Nivo zvučnog pritiska ili nivo zvuka</vt:lpstr>
      <vt:lpstr>Akustika – Nivo zvučnog pritiska ili nivo zvuka</vt:lpstr>
      <vt:lpstr>Akustika – Nivo zvučnog pritiska ili nivo zvuka</vt:lpstr>
      <vt:lpstr>Akustika – Nivo zvučnog pritiska ili nivo zvuka</vt:lpstr>
      <vt:lpstr>Akustika – Nivo zvučnog pritiska ili nivo zvuka</vt:lpstr>
      <vt:lpstr>Akustika – Nivo intenziteta zvuka (jakost zvuka)</vt:lpstr>
      <vt:lpstr>Akustika – Nivo intenziteta zvuka (jakost zvuka)</vt:lpstr>
      <vt:lpstr>Akustika – Nivo intenziteta zvuka (jakost zvuka)</vt:lpstr>
      <vt:lpstr>OSOBINE I PERCEPCIJA ZVUKA</vt:lpstr>
      <vt:lpstr>OSOBINE I PERCEPCIJA ZVUKA</vt:lpstr>
      <vt:lpstr>OSOBINE I PERCEPCIJA ZVUKA</vt:lpstr>
      <vt:lpstr>OSOBINE I PERCEPCIJA ZVUKA</vt:lpstr>
      <vt:lpstr>OSOBINE I PERCEPCIJA ZVUKA</vt:lpstr>
      <vt:lpstr>OSOBINE I PERCEPCIJA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vt:lpstr>
      <vt:lpstr>DIGITALIZACIJA ZVUKA – MP3</vt:lpstr>
      <vt:lpstr>DIGITALIZACIJA ZVUKA – MP3</vt:lpstr>
      <vt:lpstr>DIGITALIZACIJA ZVUKA – MP3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Sinisa</dc:creator>
  <cp:keywords/>
  <cp:lastModifiedBy>User</cp:lastModifiedBy>
  <cp:revision>60</cp:revision>
  <dcterms:created xsi:type="dcterms:W3CDTF">2017-10-16T08:12:30Z</dcterms:created>
  <dcterms:modified xsi:type="dcterms:W3CDTF">2021-08-16T18:09:39Z</dcterms:modified>
  <cp:version/>
</cp:coreProperties>
</file>