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3003213" cy="9747250"/>
  <p:notesSz cx="6858000" cy="9144000"/>
  <p:defaultTextStyle>
    <a:defPPr>
      <a:defRPr lang="en-US"/>
    </a:defPPr>
    <a:lvl1pPr algn="l" rtl="0" fontAlgn="base">
      <a:spcBef>
        <a:spcPct val="0"/>
      </a:spcBef>
      <a:spcAft>
        <a:spcPct val="0"/>
      </a:spcAft>
      <a:defRPr sz="2600" kern="1200">
        <a:solidFill>
          <a:schemeClr val="tx1"/>
        </a:solidFill>
        <a:latin typeface="Arial" charset="0"/>
        <a:ea typeface="+mn-ea"/>
        <a:cs typeface="Arial" charset="0"/>
      </a:defRPr>
    </a:lvl1pPr>
    <a:lvl2pPr marL="457200" algn="l" rtl="0" fontAlgn="base">
      <a:spcBef>
        <a:spcPct val="0"/>
      </a:spcBef>
      <a:spcAft>
        <a:spcPct val="0"/>
      </a:spcAft>
      <a:defRPr sz="2600" kern="1200">
        <a:solidFill>
          <a:schemeClr val="tx1"/>
        </a:solidFill>
        <a:latin typeface="Arial" charset="0"/>
        <a:ea typeface="+mn-ea"/>
        <a:cs typeface="Arial" charset="0"/>
      </a:defRPr>
    </a:lvl2pPr>
    <a:lvl3pPr marL="914400" algn="l" rtl="0" fontAlgn="base">
      <a:spcBef>
        <a:spcPct val="0"/>
      </a:spcBef>
      <a:spcAft>
        <a:spcPct val="0"/>
      </a:spcAft>
      <a:defRPr sz="2600" kern="1200">
        <a:solidFill>
          <a:schemeClr val="tx1"/>
        </a:solidFill>
        <a:latin typeface="Arial" charset="0"/>
        <a:ea typeface="+mn-ea"/>
        <a:cs typeface="Arial" charset="0"/>
      </a:defRPr>
    </a:lvl3pPr>
    <a:lvl4pPr marL="1371600" algn="l" rtl="0" fontAlgn="base">
      <a:spcBef>
        <a:spcPct val="0"/>
      </a:spcBef>
      <a:spcAft>
        <a:spcPct val="0"/>
      </a:spcAft>
      <a:defRPr sz="2600" kern="1200">
        <a:solidFill>
          <a:schemeClr val="tx1"/>
        </a:solidFill>
        <a:latin typeface="Arial" charset="0"/>
        <a:ea typeface="+mn-ea"/>
        <a:cs typeface="Arial" charset="0"/>
      </a:defRPr>
    </a:lvl4pPr>
    <a:lvl5pPr marL="1828800" algn="l" rtl="0" fontAlgn="base">
      <a:spcBef>
        <a:spcPct val="0"/>
      </a:spcBef>
      <a:spcAft>
        <a:spcPct val="0"/>
      </a:spcAft>
      <a:defRPr sz="2600" kern="1200">
        <a:solidFill>
          <a:schemeClr val="tx1"/>
        </a:solidFill>
        <a:latin typeface="Arial" charset="0"/>
        <a:ea typeface="+mn-ea"/>
        <a:cs typeface="Arial" charset="0"/>
      </a:defRPr>
    </a:lvl5pPr>
    <a:lvl6pPr marL="2286000" algn="l" defTabSz="914400" rtl="0" eaLnBrk="1" latinLnBrk="0" hangingPunct="1">
      <a:defRPr sz="2600" kern="1200">
        <a:solidFill>
          <a:schemeClr val="tx1"/>
        </a:solidFill>
        <a:latin typeface="Arial" charset="0"/>
        <a:ea typeface="+mn-ea"/>
        <a:cs typeface="Arial" charset="0"/>
      </a:defRPr>
    </a:lvl6pPr>
    <a:lvl7pPr marL="2743200" algn="l" defTabSz="914400" rtl="0" eaLnBrk="1" latinLnBrk="0" hangingPunct="1">
      <a:defRPr sz="2600" kern="1200">
        <a:solidFill>
          <a:schemeClr val="tx1"/>
        </a:solidFill>
        <a:latin typeface="Arial" charset="0"/>
        <a:ea typeface="+mn-ea"/>
        <a:cs typeface="Arial" charset="0"/>
      </a:defRPr>
    </a:lvl7pPr>
    <a:lvl8pPr marL="3200400" algn="l" defTabSz="914400" rtl="0" eaLnBrk="1" latinLnBrk="0" hangingPunct="1">
      <a:defRPr sz="2600" kern="1200">
        <a:solidFill>
          <a:schemeClr val="tx1"/>
        </a:solidFill>
        <a:latin typeface="Arial" charset="0"/>
        <a:ea typeface="+mn-ea"/>
        <a:cs typeface="Arial" charset="0"/>
      </a:defRPr>
    </a:lvl8pPr>
    <a:lvl9pPr marL="3657600" algn="l" defTabSz="914400" rtl="0" eaLnBrk="1" latinLnBrk="0" hangingPunct="1">
      <a:defRPr sz="26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3070">
          <p15:clr>
            <a:srgbClr val="A4A3A4"/>
          </p15:clr>
        </p15:guide>
        <p15:guide id="2" pos="409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CC"/>
    <a:srgbClr val="00FF00"/>
    <a:srgbClr val="CDFFC1"/>
    <a:srgbClr val="003618"/>
    <a:srgbClr val="00220F"/>
    <a:srgbClr val="003399"/>
    <a:srgbClr val="FF9933"/>
    <a:srgbClr val="FF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1" autoAdjust="0"/>
    <p:restoredTop sz="94713" autoAdjust="0"/>
  </p:normalViewPr>
  <p:slideViewPr>
    <p:cSldViewPr>
      <p:cViewPr varScale="1">
        <p:scale>
          <a:sx n="86" d="100"/>
          <a:sy n="86" d="100"/>
        </p:scale>
        <p:origin x="1326" y="90"/>
      </p:cViewPr>
      <p:guideLst>
        <p:guide orient="horz" pos="3070"/>
        <p:guide pos="4095"/>
      </p:guideLst>
    </p:cSldViewPr>
  </p:slideViewPr>
  <p:outlineViewPr>
    <p:cViewPr>
      <p:scale>
        <a:sx n="33" d="100"/>
        <a:sy n="33" d="100"/>
      </p:scale>
      <p:origin x="18"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142" name="Picture 22" descr="digital6"/>
          <p:cNvPicPr>
            <a:picLocks noChangeAspect="1" noChangeArrowheads="1"/>
          </p:cNvPicPr>
          <p:nvPr/>
        </p:nvPicPr>
        <p:blipFill>
          <a:blip r:embed="rId2"/>
          <a:srcRect/>
          <a:stretch>
            <a:fillRect/>
          </a:stretch>
        </p:blipFill>
        <p:spPr bwMode="auto">
          <a:xfrm>
            <a:off x="0" y="-1588"/>
            <a:ext cx="13001625" cy="9750426"/>
          </a:xfrm>
          <a:prstGeom prst="rect">
            <a:avLst/>
          </a:prstGeom>
          <a:noFill/>
        </p:spPr>
      </p:pic>
      <p:sp>
        <p:nvSpPr>
          <p:cNvPr id="5122" name="Rectangle 2"/>
          <p:cNvSpPr>
            <a:spLocks noGrp="1" noChangeArrowheads="1"/>
          </p:cNvSpPr>
          <p:nvPr>
            <p:ph type="ctrTitle"/>
          </p:nvPr>
        </p:nvSpPr>
        <p:spPr>
          <a:xfrm>
            <a:off x="0" y="530225"/>
            <a:ext cx="8839200" cy="838200"/>
          </a:xfrm>
        </p:spPr>
        <p:txBody>
          <a:bodyPr/>
          <a:lstStyle>
            <a:lvl1pPr>
              <a:defRPr>
                <a:solidFill>
                  <a:schemeClr val="tx1"/>
                </a:solidFill>
              </a:defRPr>
            </a:lvl1pPr>
          </a:lstStyle>
          <a:p>
            <a:r>
              <a:rPr lang="en-US" smtClean="0"/>
              <a:t>Click to edit Master 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63100" y="682625"/>
            <a:ext cx="3187700" cy="8489950"/>
          </a:xfrm>
        </p:spPr>
        <p:txBody>
          <a:bodyPr vert="eaVert"/>
          <a:lstStyle/>
          <a:p>
            <a:r>
              <a:rPr lang="en-US" smtClean="0"/>
              <a:t>Click to edit Master title style</a:t>
            </a:r>
            <a:endParaRPr lang="bs-Latn-BA"/>
          </a:p>
        </p:txBody>
      </p:sp>
      <p:sp>
        <p:nvSpPr>
          <p:cNvPr id="3" name="Vertical Text Placeholder 2"/>
          <p:cNvSpPr>
            <a:spLocks noGrp="1"/>
          </p:cNvSpPr>
          <p:nvPr>
            <p:ph type="body" orient="vert" idx="1"/>
          </p:nvPr>
        </p:nvSpPr>
        <p:spPr>
          <a:xfrm>
            <a:off x="0" y="682625"/>
            <a:ext cx="9410700" cy="8489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4275"/>
            <a:ext cx="11052175" cy="1935163"/>
          </a:xfrm>
        </p:spPr>
        <p:txBody>
          <a:bodyPr anchor="t"/>
          <a:lstStyle>
            <a:lvl1pPr algn="l">
              <a:defRPr sz="4000" b="1" cap="all"/>
            </a:lvl1pPr>
          </a:lstStyle>
          <a:p>
            <a:r>
              <a:rPr lang="en-US" smtClean="0"/>
              <a:t>Click to edit Master title style</a:t>
            </a:r>
            <a:endParaRPr lang="bs-Latn-BA"/>
          </a:p>
        </p:txBody>
      </p:sp>
      <p:sp>
        <p:nvSpPr>
          <p:cNvPr id="3" name="Text Placeholder 2"/>
          <p:cNvSpPr>
            <a:spLocks noGrp="1"/>
          </p:cNvSpPr>
          <p:nvPr>
            <p:ph type="body" idx="1"/>
          </p:nvPr>
        </p:nvSpPr>
        <p:spPr>
          <a:xfrm>
            <a:off x="1027113" y="4130675"/>
            <a:ext cx="11052175"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
        <p:nvSpPr>
          <p:cNvPr id="3" name="Content Placeholder 2"/>
          <p:cNvSpPr>
            <a:spLocks noGrp="1"/>
          </p:cNvSpPr>
          <p:nvPr>
            <p:ph sz="half" idx="1"/>
          </p:nvPr>
        </p:nvSpPr>
        <p:spPr>
          <a:xfrm>
            <a:off x="254000" y="1978025"/>
            <a:ext cx="6172200" cy="7194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Content Placeholder 3"/>
          <p:cNvSpPr>
            <a:spLocks noGrp="1"/>
          </p:cNvSpPr>
          <p:nvPr>
            <p:ph sz="half" idx="2"/>
          </p:nvPr>
        </p:nvSpPr>
        <p:spPr>
          <a:xfrm>
            <a:off x="6578600" y="1978025"/>
            <a:ext cx="6172200" cy="7194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4013"/>
          </a:xfrm>
        </p:spPr>
        <p:txBody>
          <a:bodyPr/>
          <a:lstStyle>
            <a:lvl1pPr>
              <a:defRPr/>
            </a:lvl1pPr>
          </a:lstStyle>
          <a:p>
            <a:r>
              <a:rPr lang="en-US" smtClean="0"/>
              <a:t>Click to edit Master title style</a:t>
            </a:r>
            <a:endParaRPr lang="bs-Latn-BA"/>
          </a:p>
        </p:txBody>
      </p:sp>
      <p:sp>
        <p:nvSpPr>
          <p:cNvPr id="3" name="Text Placeholder 2"/>
          <p:cNvSpPr>
            <a:spLocks noGrp="1"/>
          </p:cNvSpPr>
          <p:nvPr>
            <p:ph type="body" idx="1"/>
          </p:nvPr>
        </p:nvSpPr>
        <p:spPr>
          <a:xfrm>
            <a:off x="650875" y="2181225"/>
            <a:ext cx="5745163"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0863"/>
            <a:ext cx="5745163" cy="5616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5" name="Text Placeholder 4"/>
          <p:cNvSpPr>
            <a:spLocks noGrp="1"/>
          </p:cNvSpPr>
          <p:nvPr>
            <p:ph type="body" sz="quarter" idx="3"/>
          </p:nvPr>
        </p:nvSpPr>
        <p:spPr>
          <a:xfrm>
            <a:off x="6605588" y="2181225"/>
            <a:ext cx="5746750"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0863"/>
            <a:ext cx="5746750" cy="5616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s-Latn-B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7350"/>
            <a:ext cx="4276725" cy="1652588"/>
          </a:xfrm>
        </p:spPr>
        <p:txBody>
          <a:bodyPr anchor="b"/>
          <a:lstStyle>
            <a:lvl1pPr algn="l">
              <a:defRPr sz="2000" b="1"/>
            </a:lvl1pPr>
          </a:lstStyle>
          <a:p>
            <a:r>
              <a:rPr lang="en-US" smtClean="0"/>
              <a:t>Click to edit Master title style</a:t>
            </a:r>
            <a:endParaRPr lang="bs-Latn-BA"/>
          </a:p>
        </p:txBody>
      </p:sp>
      <p:sp>
        <p:nvSpPr>
          <p:cNvPr id="3" name="Content Placeholder 2"/>
          <p:cNvSpPr>
            <a:spLocks noGrp="1"/>
          </p:cNvSpPr>
          <p:nvPr>
            <p:ph idx="1"/>
          </p:nvPr>
        </p:nvSpPr>
        <p:spPr>
          <a:xfrm>
            <a:off x="5083175" y="387350"/>
            <a:ext cx="7269163" cy="83200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Text Placeholder 3"/>
          <p:cNvSpPr>
            <a:spLocks noGrp="1"/>
          </p:cNvSpPr>
          <p:nvPr>
            <p:ph type="body" sz="half" idx="2"/>
          </p:nvPr>
        </p:nvSpPr>
        <p:spPr>
          <a:xfrm>
            <a:off x="650875" y="2039938"/>
            <a:ext cx="4276725" cy="6667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3075"/>
            <a:ext cx="7802562" cy="804863"/>
          </a:xfrm>
        </p:spPr>
        <p:txBody>
          <a:bodyPr anchor="b"/>
          <a:lstStyle>
            <a:lvl1pPr algn="l">
              <a:defRPr sz="2000" b="1"/>
            </a:lvl1pPr>
          </a:lstStyle>
          <a:p>
            <a:r>
              <a:rPr lang="en-US" smtClean="0"/>
              <a:t>Click to edit Master title style</a:t>
            </a:r>
            <a:endParaRPr lang="bs-Latn-BA"/>
          </a:p>
        </p:txBody>
      </p:sp>
      <p:sp>
        <p:nvSpPr>
          <p:cNvPr id="3" name="Picture Placeholder 2"/>
          <p:cNvSpPr>
            <a:spLocks noGrp="1"/>
          </p:cNvSpPr>
          <p:nvPr>
            <p:ph type="pic" idx="1"/>
          </p:nvPr>
        </p:nvSpPr>
        <p:spPr>
          <a:xfrm>
            <a:off x="2547938" y="871538"/>
            <a:ext cx="7802562" cy="584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bs-Latn-BA"/>
          </a:p>
        </p:txBody>
      </p:sp>
      <p:sp>
        <p:nvSpPr>
          <p:cNvPr id="4" name="Text Placeholder 3"/>
          <p:cNvSpPr>
            <a:spLocks noGrp="1"/>
          </p:cNvSpPr>
          <p:nvPr>
            <p:ph type="body" sz="half" idx="2"/>
          </p:nvPr>
        </p:nvSpPr>
        <p:spPr>
          <a:xfrm>
            <a:off x="2547938" y="7627938"/>
            <a:ext cx="7802562"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132" name="Picture 36" descr="digital6_hd"/>
          <p:cNvPicPr>
            <a:picLocks noChangeAspect="1" noChangeArrowheads="1"/>
          </p:cNvPicPr>
          <p:nvPr/>
        </p:nvPicPr>
        <p:blipFill>
          <a:blip r:embed="rId13"/>
          <a:srcRect/>
          <a:stretch>
            <a:fillRect/>
          </a:stretch>
        </p:blipFill>
        <p:spPr bwMode="auto">
          <a:xfrm>
            <a:off x="0" y="-3175"/>
            <a:ext cx="13003213" cy="1428750"/>
          </a:xfrm>
          <a:prstGeom prst="rect">
            <a:avLst/>
          </a:prstGeom>
          <a:noFill/>
        </p:spPr>
      </p:pic>
      <p:sp>
        <p:nvSpPr>
          <p:cNvPr id="4098" name="Rectangle 2"/>
          <p:cNvSpPr>
            <a:spLocks noGrp="1" noChangeArrowheads="1"/>
          </p:cNvSpPr>
          <p:nvPr>
            <p:ph type="title"/>
          </p:nvPr>
        </p:nvSpPr>
        <p:spPr bwMode="auto">
          <a:xfrm>
            <a:off x="0" y="682625"/>
            <a:ext cx="8280400" cy="8413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Slide Heading Comes Here</a:t>
            </a:r>
          </a:p>
        </p:txBody>
      </p:sp>
      <p:sp>
        <p:nvSpPr>
          <p:cNvPr id="4099" name="Rectangle 3"/>
          <p:cNvSpPr>
            <a:spLocks noGrp="1" noChangeArrowheads="1"/>
          </p:cNvSpPr>
          <p:nvPr>
            <p:ph type="body" idx="1"/>
          </p:nvPr>
        </p:nvSpPr>
        <p:spPr bwMode="auto">
          <a:xfrm>
            <a:off x="254000" y="1978025"/>
            <a:ext cx="12496800" cy="7194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133" name="Picture 37" descr="digital6_hd"/>
          <p:cNvPicPr>
            <a:picLocks noChangeAspect="1" noChangeArrowheads="1"/>
          </p:cNvPicPr>
          <p:nvPr/>
        </p:nvPicPr>
        <p:blipFill>
          <a:blip r:embed="rId13"/>
          <a:srcRect/>
          <a:stretch>
            <a:fillRect/>
          </a:stretch>
        </p:blipFill>
        <p:spPr bwMode="auto">
          <a:xfrm>
            <a:off x="0" y="9217025"/>
            <a:ext cx="13003213" cy="530225"/>
          </a:xfrm>
          <a:prstGeom prst="rect">
            <a:avLst/>
          </a:prstGeom>
          <a:noFill/>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Arial" charset="0"/>
          <a:cs typeface="Arial" charset="0"/>
        </a:defRPr>
      </a:lvl2pPr>
      <a:lvl3pPr algn="l" rtl="0" eaLnBrk="1" fontAlgn="base" hangingPunct="1">
        <a:spcBef>
          <a:spcPct val="0"/>
        </a:spcBef>
        <a:spcAft>
          <a:spcPct val="0"/>
        </a:spcAft>
        <a:defRPr sz="3200">
          <a:solidFill>
            <a:schemeClr val="bg1"/>
          </a:solidFill>
          <a:latin typeface="Arial" charset="0"/>
          <a:cs typeface="Arial" charset="0"/>
        </a:defRPr>
      </a:lvl3pPr>
      <a:lvl4pPr algn="l" rtl="0" eaLnBrk="1" fontAlgn="base" hangingPunct="1">
        <a:spcBef>
          <a:spcPct val="0"/>
        </a:spcBef>
        <a:spcAft>
          <a:spcPct val="0"/>
        </a:spcAft>
        <a:defRPr sz="3200">
          <a:solidFill>
            <a:schemeClr val="bg1"/>
          </a:solidFill>
          <a:latin typeface="Arial" charset="0"/>
          <a:cs typeface="Arial" charset="0"/>
        </a:defRPr>
      </a:lvl4pPr>
      <a:lvl5pPr algn="l" rtl="0" eaLnBrk="1" fontAlgn="base" hangingPunct="1">
        <a:spcBef>
          <a:spcPct val="0"/>
        </a:spcBef>
        <a:spcAft>
          <a:spcPct val="0"/>
        </a:spcAft>
        <a:defRPr sz="3200">
          <a:solidFill>
            <a:schemeClr val="bg1"/>
          </a:solidFill>
          <a:latin typeface="Arial" charset="0"/>
          <a:cs typeface="Arial" charset="0"/>
        </a:defRPr>
      </a:lvl5pPr>
      <a:lvl6pPr marL="457200" algn="l" rtl="0" eaLnBrk="1" fontAlgn="base" hangingPunct="1">
        <a:spcBef>
          <a:spcPct val="0"/>
        </a:spcBef>
        <a:spcAft>
          <a:spcPct val="0"/>
        </a:spcAft>
        <a:defRPr sz="3200">
          <a:solidFill>
            <a:schemeClr val="bg1"/>
          </a:solidFill>
          <a:latin typeface="Arial" charset="0"/>
          <a:cs typeface="Arial" charset="0"/>
        </a:defRPr>
      </a:lvl6pPr>
      <a:lvl7pPr marL="914400" algn="l" rtl="0" eaLnBrk="1" fontAlgn="base" hangingPunct="1">
        <a:spcBef>
          <a:spcPct val="0"/>
        </a:spcBef>
        <a:spcAft>
          <a:spcPct val="0"/>
        </a:spcAft>
        <a:defRPr sz="3200">
          <a:solidFill>
            <a:schemeClr val="bg1"/>
          </a:solidFill>
          <a:latin typeface="Arial" charset="0"/>
          <a:cs typeface="Arial" charset="0"/>
        </a:defRPr>
      </a:lvl7pPr>
      <a:lvl8pPr marL="1371600" algn="l" rtl="0" eaLnBrk="1" fontAlgn="base" hangingPunct="1">
        <a:spcBef>
          <a:spcPct val="0"/>
        </a:spcBef>
        <a:spcAft>
          <a:spcPct val="0"/>
        </a:spcAft>
        <a:defRPr sz="3200">
          <a:solidFill>
            <a:schemeClr val="bg1"/>
          </a:solidFill>
          <a:latin typeface="Arial" charset="0"/>
          <a:cs typeface="Arial" charset="0"/>
        </a:defRPr>
      </a:lvl8pPr>
      <a:lvl9pPr marL="1828800" algn="l" rtl="0" eaLnBrk="1" fontAlgn="base" hangingPunct="1">
        <a:spcBef>
          <a:spcPct val="0"/>
        </a:spcBef>
        <a:spcAft>
          <a:spcPct val="0"/>
        </a:spcAft>
        <a:defRPr sz="3200">
          <a:solidFill>
            <a:schemeClr val="bg1"/>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rgbClr val="003399"/>
          </a:solidFill>
          <a:latin typeface="+mn-lt"/>
          <a:ea typeface="+mn-ea"/>
          <a:cs typeface="+mn-cs"/>
        </a:defRPr>
      </a:lvl1pPr>
      <a:lvl2pPr marL="742950" indent="-285750" algn="l" rtl="0" eaLnBrk="1" fontAlgn="base" hangingPunct="1">
        <a:spcBef>
          <a:spcPct val="20000"/>
        </a:spcBef>
        <a:spcAft>
          <a:spcPct val="0"/>
        </a:spcAft>
        <a:buChar char="–"/>
        <a:defRPr sz="2800">
          <a:solidFill>
            <a:srgbClr val="003399"/>
          </a:solidFill>
          <a:latin typeface="+mn-lt"/>
          <a:cs typeface="+mn-cs"/>
        </a:defRPr>
      </a:lvl2pPr>
      <a:lvl3pPr marL="1143000" indent="-228600" algn="l" rtl="0" eaLnBrk="1" fontAlgn="base" hangingPunct="1">
        <a:spcBef>
          <a:spcPct val="20000"/>
        </a:spcBef>
        <a:spcAft>
          <a:spcPct val="0"/>
        </a:spcAft>
        <a:buChar char="•"/>
        <a:defRPr sz="2400">
          <a:solidFill>
            <a:srgbClr val="003399"/>
          </a:solidFill>
          <a:latin typeface="+mn-lt"/>
          <a:cs typeface="+mn-cs"/>
        </a:defRPr>
      </a:lvl3pPr>
      <a:lvl4pPr marL="1600200" indent="-228600" algn="l" rtl="0" eaLnBrk="1" fontAlgn="base" hangingPunct="1">
        <a:spcBef>
          <a:spcPct val="20000"/>
        </a:spcBef>
        <a:spcAft>
          <a:spcPct val="0"/>
        </a:spcAft>
        <a:buChar char="–"/>
        <a:defRPr sz="2000">
          <a:solidFill>
            <a:srgbClr val="003399"/>
          </a:solidFill>
          <a:latin typeface="+mn-lt"/>
          <a:cs typeface="+mn-cs"/>
        </a:defRPr>
      </a:lvl4pPr>
      <a:lvl5pPr marL="2057400" indent="-228600" algn="l" rtl="0" eaLnBrk="1" fontAlgn="base" hangingPunct="1">
        <a:spcBef>
          <a:spcPct val="20000"/>
        </a:spcBef>
        <a:spcAft>
          <a:spcPct val="0"/>
        </a:spcAft>
        <a:buChar char="»"/>
        <a:defRPr sz="2000">
          <a:solidFill>
            <a:srgbClr val="003399"/>
          </a:solidFill>
          <a:latin typeface="+mn-lt"/>
          <a:cs typeface="+mn-cs"/>
        </a:defRPr>
      </a:lvl5pPr>
      <a:lvl6pPr marL="2514600" indent="-228600" algn="l" rtl="0" eaLnBrk="1" fontAlgn="base" hangingPunct="1">
        <a:spcBef>
          <a:spcPct val="20000"/>
        </a:spcBef>
        <a:spcAft>
          <a:spcPct val="0"/>
        </a:spcAft>
        <a:buChar char="»"/>
        <a:defRPr sz="2000">
          <a:solidFill>
            <a:srgbClr val="003399"/>
          </a:solidFill>
          <a:latin typeface="+mn-lt"/>
          <a:cs typeface="+mn-cs"/>
        </a:defRPr>
      </a:lvl6pPr>
      <a:lvl7pPr marL="2971800" indent="-228600" algn="l" rtl="0" eaLnBrk="1" fontAlgn="base" hangingPunct="1">
        <a:spcBef>
          <a:spcPct val="20000"/>
        </a:spcBef>
        <a:spcAft>
          <a:spcPct val="0"/>
        </a:spcAft>
        <a:buChar char="»"/>
        <a:defRPr sz="2000">
          <a:solidFill>
            <a:srgbClr val="003399"/>
          </a:solidFill>
          <a:latin typeface="+mn-lt"/>
          <a:cs typeface="+mn-cs"/>
        </a:defRPr>
      </a:lvl7pPr>
      <a:lvl8pPr marL="3429000" indent="-228600" algn="l" rtl="0" eaLnBrk="1" fontAlgn="base" hangingPunct="1">
        <a:spcBef>
          <a:spcPct val="20000"/>
        </a:spcBef>
        <a:spcAft>
          <a:spcPct val="0"/>
        </a:spcAft>
        <a:buChar char="»"/>
        <a:defRPr sz="2000">
          <a:solidFill>
            <a:srgbClr val="003399"/>
          </a:solidFill>
          <a:latin typeface="+mn-lt"/>
          <a:cs typeface="+mn-cs"/>
        </a:defRPr>
      </a:lvl8pPr>
      <a:lvl9pPr marL="3886200" indent="-228600" algn="l" rtl="0" eaLnBrk="1" fontAlgn="base" hangingPunct="1">
        <a:spcBef>
          <a:spcPct val="20000"/>
        </a:spcBef>
        <a:spcAft>
          <a:spcPct val="0"/>
        </a:spcAft>
        <a:buChar char="»"/>
        <a:defRPr sz="2000">
          <a:solidFill>
            <a:srgbClr val="003399"/>
          </a:solidFill>
          <a:latin typeface="+mn-lt"/>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_ftn2"/><Relationship Id="rId2" Type="http://schemas.openxmlformats.org/officeDocument/2006/relationships/hyperlink" Target="#_ftn1"/><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hyperlink" Target="#_ftn2"/><Relationship Id="rId2" Type="http://schemas.openxmlformats.org/officeDocument/2006/relationships/hyperlink" Target="#_ftn1"/><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hyperlink" Target="#_ftn2"/><Relationship Id="rId2" Type="http://schemas.openxmlformats.org/officeDocument/2006/relationships/hyperlink" Target="#_ftn1"/><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_ftn2"/><Relationship Id="rId2" Type="http://schemas.openxmlformats.org/officeDocument/2006/relationships/hyperlink" Target="#_ftn1"/><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_ftn2"/><Relationship Id="rId2" Type="http://schemas.openxmlformats.org/officeDocument/2006/relationships/hyperlink" Target="#_ftn1"/><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_ftn2"/><Relationship Id="rId2" Type="http://schemas.openxmlformats.org/officeDocument/2006/relationships/hyperlink" Target="#_ftn1"/><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_ftn2"/><Relationship Id="rId2" Type="http://schemas.openxmlformats.org/officeDocument/2006/relationships/hyperlink" Target="#_ftn1"/><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_ftn2"/><Relationship Id="rId2" Type="http://schemas.openxmlformats.org/officeDocument/2006/relationships/hyperlink" Target="#_ftn1"/><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hyperlink" Target="#_ftn2"/><Relationship Id="rId2" Type="http://schemas.openxmlformats.org/officeDocument/2006/relationships/hyperlink" Target="#_ftn1"/><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8" Type="http://schemas.openxmlformats.org/officeDocument/2006/relationships/hyperlink" Target="http://sh.wikipedia.org/w/index.php?title=Filmska_kamera&amp;action=edit&amp;redlink=1" TargetMode="External"/><Relationship Id="rId13" Type="http://schemas.openxmlformats.org/officeDocument/2006/relationships/hyperlink" Target="http://sh.wikipedia.org/wiki/Fonograf" TargetMode="External"/><Relationship Id="rId3" Type="http://schemas.openxmlformats.org/officeDocument/2006/relationships/hyperlink" Target="http://sh.wikipedia.org/wiki/Film" TargetMode="External"/><Relationship Id="rId7" Type="http://schemas.openxmlformats.org/officeDocument/2006/relationships/hyperlink" Target="http://sh.wikipedia.org/wiki/William_Kennedy_Laurie_Dickson" TargetMode="External"/><Relationship Id="rId12" Type="http://schemas.openxmlformats.org/officeDocument/2006/relationships/hyperlink" Target="http://sh.wikipedia.org/w/index.php?title=Fonografski_cilindar&amp;action=edit&amp;redlink=1" TargetMode="External"/><Relationship Id="rId2" Type="http://schemas.openxmlformats.org/officeDocument/2006/relationships/hyperlink" Target="http://sh.wikipedia.org/wiki/Engleski_jezik" TargetMode="External"/><Relationship Id="rId1" Type="http://schemas.openxmlformats.org/officeDocument/2006/relationships/slideLayout" Target="../slideLayouts/slideLayout2.xml"/><Relationship Id="rId6" Type="http://schemas.openxmlformats.org/officeDocument/2006/relationships/hyperlink" Target="http://sh.wikipedia.org/wiki/Thomas_Alva_Edison" TargetMode="External"/><Relationship Id="rId11" Type="http://schemas.openxmlformats.org/officeDocument/2006/relationships/hyperlink" Target="http://sh.wikipedia.org/wiki/Patent" TargetMode="External"/><Relationship Id="rId5" Type="http://schemas.openxmlformats.org/officeDocument/2006/relationships/hyperlink" Target="http://sh.wikipedia.org/wiki/Video" TargetMode="External"/><Relationship Id="rId10" Type="http://schemas.openxmlformats.org/officeDocument/2006/relationships/hyperlink" Target="http://sh.wikipedia.org/wiki/Historija_filma" TargetMode="External"/><Relationship Id="rId4" Type="http://schemas.openxmlformats.org/officeDocument/2006/relationships/hyperlink" Target="http://sh.wikipedia.org/w/index.php?title=Perforacija_filma&amp;action=edit&amp;redlink=1" TargetMode="External"/><Relationship Id="rId9" Type="http://schemas.openxmlformats.org/officeDocument/2006/relationships/hyperlink" Target="http://sh.wikipedia.org/wiki/New_York" TargetMode="External"/><Relationship Id="rId1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hyperlink" Target="#_ftn2"/><Relationship Id="rId2" Type="http://schemas.openxmlformats.org/officeDocument/2006/relationships/hyperlink" Target="#_ftn1"/><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_ftn2"/><Relationship Id="rId2" Type="http://schemas.openxmlformats.org/officeDocument/2006/relationships/hyperlink" Target="#_ftn1"/><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hyperlink" Target="#_ftn2"/><Relationship Id="rId2" Type="http://schemas.openxmlformats.org/officeDocument/2006/relationships/hyperlink" Target="#_ftn1"/><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_ftn2"/><Relationship Id="rId2" Type="http://schemas.openxmlformats.org/officeDocument/2006/relationships/hyperlink" Target="#_ftn1"/><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_ftn2"/><Relationship Id="rId2" Type="http://schemas.openxmlformats.org/officeDocument/2006/relationships/hyperlink" Target="#_ftn1"/><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_ftn2"/><Relationship Id="rId2" Type="http://schemas.openxmlformats.org/officeDocument/2006/relationships/hyperlink" Target="#_ftn1"/><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hyperlink" Target="#_ftn2"/><Relationship Id="rId2" Type="http://schemas.openxmlformats.org/officeDocument/2006/relationships/hyperlink" Target="#_ftn1"/><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_ftn2"/><Relationship Id="rId2" Type="http://schemas.openxmlformats.org/officeDocument/2006/relationships/hyperlink" Target="#_ftn1"/><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ctrTitle"/>
          </p:nvPr>
        </p:nvSpPr>
        <p:spPr>
          <a:xfrm>
            <a:off x="550404" y="944535"/>
            <a:ext cx="12215898" cy="1571636"/>
          </a:xfrm>
          <a:noFill/>
          <a:ln/>
        </p:spPr>
        <p:txBody>
          <a:bodyPr/>
          <a:lstStyle/>
          <a:p>
            <a:r>
              <a:rPr lang="en-US" sz="4400" b="1" dirty="0" err="1" smtClean="0"/>
              <a:t>DIGITALNA</a:t>
            </a:r>
            <a:r>
              <a:rPr lang="en-US" sz="4400" b="1" dirty="0" smtClean="0"/>
              <a:t> </a:t>
            </a:r>
            <a:r>
              <a:rPr lang="sr-Latn-BA" sz="4400" b="1" dirty="0" smtClean="0"/>
              <a:t>MONTAŽA SA </a:t>
            </a:r>
            <a:r>
              <a:rPr lang="en-US" sz="4400" b="1" dirty="0" err="1" smtClean="0"/>
              <a:t>NAPREDN</a:t>
            </a:r>
            <a:r>
              <a:rPr lang="sr-Latn-BA" sz="4400" b="1" dirty="0" smtClean="0"/>
              <a:t>IM</a:t>
            </a:r>
            <a:r>
              <a:rPr lang="en-US" sz="4400" b="1" dirty="0" smtClean="0"/>
              <a:t> </a:t>
            </a:r>
            <a:r>
              <a:rPr lang="en-US" sz="4400" b="1" dirty="0" err="1" smtClean="0"/>
              <a:t>STUDIJSK</a:t>
            </a:r>
            <a:r>
              <a:rPr lang="sr-Latn-BA" sz="4400" b="1" dirty="0" smtClean="0"/>
              <a:t>IM</a:t>
            </a:r>
            <a:r>
              <a:rPr lang="en-US" sz="4400" b="1" dirty="0" smtClean="0"/>
              <a:t> </a:t>
            </a:r>
            <a:r>
              <a:rPr lang="en-US" sz="4400" b="1" dirty="0" err="1" smtClean="0"/>
              <a:t>TEHNIK</a:t>
            </a:r>
            <a:r>
              <a:rPr lang="sr-Latn-BA" sz="4400" b="1" dirty="0" smtClean="0"/>
              <a:t>AMA</a:t>
            </a:r>
            <a:endParaRPr lang="en-US" sz="4400" b="1" dirty="0"/>
          </a:p>
        </p:txBody>
      </p:sp>
      <p:sp>
        <p:nvSpPr>
          <p:cNvPr id="3" name="TextBox 2"/>
          <p:cNvSpPr txBox="1"/>
          <p:nvPr/>
        </p:nvSpPr>
        <p:spPr>
          <a:xfrm>
            <a:off x="1893094" y="8011779"/>
            <a:ext cx="9429816" cy="492443"/>
          </a:xfrm>
          <a:prstGeom prst="rect">
            <a:avLst/>
          </a:prstGeom>
          <a:noFill/>
        </p:spPr>
        <p:txBody>
          <a:bodyPr wrap="square" rtlCol="0">
            <a:spAutoFit/>
          </a:bodyPr>
          <a:lstStyle/>
          <a:p>
            <a:pPr algn="ctr"/>
            <a:r>
              <a:rPr lang="sr-Latn-RS" b="1" dirty="0" smtClean="0"/>
              <a:t>Doc. </a:t>
            </a:r>
            <a:r>
              <a:rPr lang="sr-Latn-RS" b="1" smtClean="0"/>
              <a:t>dr </a:t>
            </a:r>
            <a:r>
              <a:rPr lang="sr-Latn-RS" b="1" dirty="0" smtClean="0"/>
              <a:t>Tomić Siniša</a:t>
            </a:r>
            <a:endParaRPr lang="bs-Latn-BA" b="1" dirty="0"/>
          </a:p>
        </p:txBody>
      </p:sp>
      <p:pic>
        <p:nvPicPr>
          <p:cNvPr id="2" name="Picture 1"/>
          <p:cNvPicPr>
            <a:picLocks noChangeAspect="1"/>
          </p:cNvPicPr>
          <p:nvPr/>
        </p:nvPicPr>
        <p:blipFill>
          <a:blip r:embed="rId2"/>
          <a:stretch>
            <a:fillRect/>
          </a:stretch>
        </p:blipFill>
        <p:spPr>
          <a:xfrm>
            <a:off x="-1" y="0"/>
            <a:ext cx="13003213" cy="97472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230" y="2209329"/>
            <a:ext cx="7072313"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8246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982" y="1487091"/>
            <a:ext cx="5393957" cy="7384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541" y="1628949"/>
            <a:ext cx="6132285" cy="7493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43492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Content Placeholder 2"/>
          <p:cNvSpPr>
            <a:spLocks noGrp="1"/>
          </p:cNvSpPr>
          <p:nvPr>
            <p:ph idx="1"/>
          </p:nvPr>
        </p:nvSpPr>
        <p:spPr>
          <a:xfrm>
            <a:off x="596950" y="1993305"/>
            <a:ext cx="11930146" cy="2088232"/>
          </a:xfrm>
        </p:spPr>
        <p:txBody>
          <a:bodyPr/>
          <a:lstStyle/>
          <a:p>
            <a:pPr marL="0" indent="0" algn="just">
              <a:buNone/>
            </a:pPr>
            <a:r>
              <a:rPr lang="vi-VN" sz="2800" dirty="0">
                <a:solidFill>
                  <a:schemeClr val="tx1"/>
                </a:solidFill>
                <a:latin typeface="Calibri" pitchFamily="34" charset="0"/>
                <a:cs typeface="Calibri" pitchFamily="34" charset="0"/>
              </a:rPr>
              <a:t>Upotrebom CGI tehnologije (computer generated imagery) 2001. godine je prvi put stvoren virtuelni lik na ovako visokom nivou. Gollum je uvjerljiv zahvaljujući Andy Serkisu, koji ga je pomoću napredne Motion Capture tehnologije “oživio“. </a:t>
            </a:r>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7070" y="3793505"/>
            <a:ext cx="9505056" cy="4392488"/>
          </a:xfrm>
          <a:prstGeom prst="rect">
            <a:avLst/>
          </a:prstGeom>
          <a:noFill/>
          <a:ln>
            <a:noFill/>
          </a:ln>
          <a:effectLst>
            <a:outerShdw blurRad="50800" dist="38100" dir="2700000" algn="ctr" rotWithShape="0">
              <a:srgbClr val="000000">
                <a:alpha val="40000"/>
              </a:srgbClr>
            </a:outerShdw>
          </a:effectLst>
        </p:spPr>
      </p:pic>
    </p:spTree>
    <p:extLst>
      <p:ext uri="{BB962C8B-B14F-4D97-AF65-F5344CB8AC3E}">
        <p14:creationId xmlns:p14="http://schemas.microsoft.com/office/powerpoint/2010/main" val="13599732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Content Placeholder 2"/>
          <p:cNvSpPr>
            <a:spLocks noGrp="1"/>
          </p:cNvSpPr>
          <p:nvPr>
            <p:ph idx="1"/>
          </p:nvPr>
        </p:nvSpPr>
        <p:spPr>
          <a:xfrm>
            <a:off x="596950" y="1993305"/>
            <a:ext cx="11930146" cy="2088232"/>
          </a:xfrm>
        </p:spPr>
        <p:txBody>
          <a:bodyPr/>
          <a:lstStyle/>
          <a:p>
            <a:pPr marL="0" indent="0" algn="just">
              <a:buNone/>
            </a:pPr>
            <a:r>
              <a:rPr lang="vi-VN" b="1" dirty="0">
                <a:solidFill>
                  <a:srgbClr val="0066CC"/>
                </a:solidFill>
                <a:latin typeface="Calibri" pitchFamily="34" charset="0"/>
                <a:cs typeface="Calibri" pitchFamily="34" charset="0"/>
              </a:rPr>
              <a:t>Digitalizacija videa i digitalna </a:t>
            </a:r>
            <a:r>
              <a:rPr lang="vi-VN" b="1" dirty="0" smtClean="0">
                <a:solidFill>
                  <a:srgbClr val="0066CC"/>
                </a:solidFill>
                <a:latin typeface="Calibri" pitchFamily="34" charset="0"/>
                <a:cs typeface="Calibri" pitchFamily="34" charset="0"/>
              </a:rPr>
              <a:t>montaža</a:t>
            </a:r>
            <a:endParaRPr lang="sr-Cyrl-BA" b="1" dirty="0" smtClean="0">
              <a:solidFill>
                <a:srgbClr val="0066CC"/>
              </a:solidFill>
              <a:latin typeface="Calibri" pitchFamily="34" charset="0"/>
              <a:cs typeface="Calibri" pitchFamily="34" charset="0"/>
            </a:endParaRPr>
          </a:p>
          <a:p>
            <a:pPr marL="0" indent="0" algn="just">
              <a:buNone/>
            </a:pPr>
            <a:endParaRPr lang="vi-VN" b="1" dirty="0">
              <a:solidFill>
                <a:srgbClr val="0066CC"/>
              </a:solidFill>
              <a:latin typeface="Calibri" pitchFamily="34" charset="0"/>
              <a:cs typeface="Calibri" pitchFamily="34" charset="0"/>
            </a:endParaRPr>
          </a:p>
          <a:p>
            <a:pPr marL="0" indent="0" algn="just">
              <a:buNone/>
            </a:pPr>
            <a:r>
              <a:rPr lang="vi-VN" sz="2800" dirty="0">
                <a:solidFill>
                  <a:schemeClr val="tx1"/>
                </a:solidFill>
                <a:latin typeface="Calibri" pitchFamily="34" charset="0"/>
                <a:cs typeface="Calibri" pitchFamily="34" charset="0"/>
              </a:rPr>
              <a:t>Digitalnoj montaži je prethodila analogna montaža koja je bila vrlo osjetljiva. Zasnivala se na sječenju i lijepljenju filmske trake, što je stvaralo velike probleme ukoliko se napravi greška. U to vrijeme glavni alat montažera su bile makaze. Način na koji je vršena montaža je bio linearan, pa se zato ovaj postupak i naziva linearna montaža. </a:t>
            </a:r>
          </a:p>
          <a:p>
            <a:pPr marL="0" indent="0" algn="just">
              <a:buNone/>
            </a:pPr>
            <a:r>
              <a:rPr lang="vi-VN" sz="2800" dirty="0">
                <a:solidFill>
                  <a:schemeClr val="tx1"/>
                </a:solidFill>
                <a:latin typeface="Calibri" pitchFamily="34" charset="0"/>
                <a:cs typeface="Calibri" pitchFamily="34" charset="0"/>
              </a:rPr>
              <a:t>Uvođenjem digitalizacije došlo se do ideje da se montaža radi u digitalnom obliku. Tada još digitalne kamere nisu bile razvijene, što je značilo da se analogni video zapis morao prebaciti u digitalni oblik da bi se sprovela digitalna montaža. Glavna odlika ovog pristupa i nove tehnologije bila je mogućnost ispravljanja grešaka i lakšeg eksperimentisanja. </a:t>
            </a:r>
          </a:p>
        </p:txBody>
      </p:sp>
    </p:spTree>
    <p:extLst>
      <p:ext uri="{BB962C8B-B14F-4D97-AF65-F5344CB8AC3E}">
        <p14:creationId xmlns:p14="http://schemas.microsoft.com/office/powerpoint/2010/main" val="915690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Content Placeholder 2"/>
          <p:cNvSpPr>
            <a:spLocks noGrp="1"/>
          </p:cNvSpPr>
          <p:nvPr>
            <p:ph idx="1"/>
          </p:nvPr>
        </p:nvSpPr>
        <p:spPr>
          <a:xfrm>
            <a:off x="596950" y="4081537"/>
            <a:ext cx="11930146" cy="2088232"/>
          </a:xfrm>
        </p:spPr>
        <p:txBody>
          <a:bodyPr/>
          <a:lstStyle/>
          <a:p>
            <a:pPr marL="0" indent="0" algn="just">
              <a:buNone/>
            </a:pPr>
            <a:r>
              <a:rPr lang="vi-VN" sz="2800" dirty="0" smtClean="0">
                <a:solidFill>
                  <a:schemeClr val="tx1"/>
                </a:solidFill>
                <a:latin typeface="Calibri" pitchFamily="34" charset="0"/>
                <a:cs typeface="Calibri" pitchFamily="34" charset="0"/>
              </a:rPr>
              <a:t>Po </a:t>
            </a:r>
            <a:r>
              <a:rPr lang="vi-VN" sz="2800" dirty="0">
                <a:solidFill>
                  <a:schemeClr val="tx1"/>
                </a:solidFill>
                <a:latin typeface="Calibri" pitchFamily="34" charset="0"/>
                <a:cs typeface="Calibri" pitchFamily="34" charset="0"/>
              </a:rPr>
              <a:t>svom karakteru digitalna montaža je nelinearna. Za digitalnu montažu su neophodni računari koji ispunjavaju vrlo ozbiljne zahtjeve po pitanju hardvera i softvera. Počeci digitalne montaže su se zasnivali na amaterskom softveru koji je nastao kao entuzijazam pojedinaca. U jednom momentu su velike softverske kuće vidjele potencijal na tom polju i uključile se u stvaranje profesionalnih alata za digitalnu nelinearnu montažu. </a:t>
            </a:r>
          </a:p>
        </p:txBody>
      </p:sp>
    </p:spTree>
    <p:extLst>
      <p:ext uri="{BB962C8B-B14F-4D97-AF65-F5344CB8AC3E}">
        <p14:creationId xmlns:p14="http://schemas.microsoft.com/office/powerpoint/2010/main" val="22452420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Content Placeholder 2"/>
          <p:cNvSpPr>
            <a:spLocks noGrp="1"/>
          </p:cNvSpPr>
          <p:nvPr>
            <p:ph idx="1"/>
          </p:nvPr>
        </p:nvSpPr>
        <p:spPr>
          <a:xfrm>
            <a:off x="452934" y="1993305"/>
            <a:ext cx="11930146" cy="2088232"/>
          </a:xfrm>
        </p:spPr>
        <p:txBody>
          <a:bodyPr/>
          <a:lstStyle/>
          <a:p>
            <a:pPr marL="0" indent="0" algn="just">
              <a:buNone/>
            </a:pPr>
            <a:r>
              <a:rPr lang="vi-VN" sz="2800" dirty="0">
                <a:solidFill>
                  <a:srgbClr val="0066CC"/>
                </a:solidFill>
                <a:latin typeface="Calibri" pitchFamily="34" charset="0"/>
                <a:cs typeface="Calibri" pitchFamily="34" charset="0"/>
              </a:rPr>
              <a:t>Proces montaže se može podijeliti u više faza:</a:t>
            </a:r>
          </a:p>
          <a:p>
            <a:pPr marL="0" indent="0" algn="just">
              <a:buNone/>
            </a:pPr>
            <a:r>
              <a:rPr lang="vi-VN" sz="2800" dirty="0">
                <a:solidFill>
                  <a:schemeClr val="tx1"/>
                </a:solidFill>
                <a:latin typeface="Calibri" pitchFamily="34" charset="0"/>
                <a:cs typeface="Calibri" pitchFamily="34" charset="0"/>
              </a:rPr>
              <a:t>•	Prebacivanje analognog video materijala u digitalni koji se pohranjuje u </a:t>
            </a:r>
            <a:r>
              <a:rPr lang="sr-Cyrl-BA" sz="2800" dirty="0" smtClean="0">
                <a:solidFill>
                  <a:schemeClr val="tx1"/>
                </a:solidFill>
                <a:latin typeface="Calibri" pitchFamily="34" charset="0"/>
                <a:cs typeface="Calibri" pitchFamily="34" charset="0"/>
              </a:rPr>
              <a:t>	</a:t>
            </a:r>
            <a:r>
              <a:rPr lang="vi-VN" sz="2800" dirty="0" smtClean="0">
                <a:solidFill>
                  <a:schemeClr val="tx1"/>
                </a:solidFill>
                <a:latin typeface="Calibri" pitchFamily="34" charset="0"/>
                <a:cs typeface="Calibri" pitchFamily="34" charset="0"/>
              </a:rPr>
              <a:t>računar</a:t>
            </a:r>
            <a:r>
              <a:rPr lang="vi-VN" sz="2800" dirty="0">
                <a:solidFill>
                  <a:schemeClr val="tx1"/>
                </a:solidFill>
                <a:latin typeface="Calibri" pitchFamily="34" charset="0"/>
                <a:cs typeface="Calibri" pitchFamily="34" charset="0"/>
              </a:rPr>
              <a:t>. Ukoliko se materijal snima digitalnom kamerom ovaj korak se </a:t>
            </a:r>
            <a:r>
              <a:rPr lang="sr-Cyrl-BA" sz="2800" dirty="0" smtClean="0">
                <a:solidFill>
                  <a:schemeClr val="tx1"/>
                </a:solidFill>
                <a:latin typeface="Calibri" pitchFamily="34" charset="0"/>
                <a:cs typeface="Calibri" pitchFamily="34" charset="0"/>
              </a:rPr>
              <a:t>	</a:t>
            </a:r>
            <a:r>
              <a:rPr lang="vi-VN" sz="2800" dirty="0" smtClean="0">
                <a:solidFill>
                  <a:schemeClr val="tx1"/>
                </a:solidFill>
                <a:latin typeface="Calibri" pitchFamily="34" charset="0"/>
                <a:cs typeface="Calibri" pitchFamily="34" charset="0"/>
              </a:rPr>
              <a:t>preskače</a:t>
            </a:r>
            <a:r>
              <a:rPr lang="vi-VN" sz="2800" dirty="0">
                <a:solidFill>
                  <a:schemeClr val="tx1"/>
                </a:solidFill>
                <a:latin typeface="Calibri" pitchFamily="34" charset="0"/>
                <a:cs typeface="Calibri" pitchFamily="34" charset="0"/>
              </a:rPr>
              <a:t>.</a:t>
            </a:r>
          </a:p>
          <a:p>
            <a:pPr marL="0" indent="0" algn="just">
              <a:buNone/>
            </a:pPr>
            <a:r>
              <a:rPr lang="vi-VN" sz="2800" dirty="0">
                <a:solidFill>
                  <a:schemeClr val="tx1"/>
                </a:solidFill>
                <a:latin typeface="Calibri" pitchFamily="34" charset="0"/>
                <a:cs typeface="Calibri" pitchFamily="34" charset="0"/>
              </a:rPr>
              <a:t>•	Pregledanje materijala</a:t>
            </a:r>
          </a:p>
          <a:p>
            <a:pPr marL="0" indent="0" algn="just">
              <a:buNone/>
            </a:pPr>
            <a:r>
              <a:rPr lang="vi-VN" sz="2800" dirty="0">
                <a:solidFill>
                  <a:schemeClr val="tx1"/>
                </a:solidFill>
                <a:latin typeface="Calibri" pitchFamily="34" charset="0"/>
                <a:cs typeface="Calibri" pitchFamily="34" charset="0"/>
              </a:rPr>
              <a:t>•	Imenovanje sadržaja</a:t>
            </a:r>
          </a:p>
          <a:p>
            <a:pPr marL="0" indent="0" algn="just">
              <a:buNone/>
            </a:pPr>
            <a:r>
              <a:rPr lang="vi-VN" sz="2800" dirty="0">
                <a:solidFill>
                  <a:schemeClr val="tx1"/>
                </a:solidFill>
                <a:latin typeface="Calibri" pitchFamily="34" charset="0"/>
                <a:cs typeface="Calibri" pitchFamily="34" charset="0"/>
              </a:rPr>
              <a:t>•	Odabir scena koje će biti montirane (najlakši način odabira je preko </a:t>
            </a:r>
            <a:r>
              <a:rPr lang="vi-VN" sz="2800" i="1" dirty="0">
                <a:solidFill>
                  <a:schemeClr val="tx1"/>
                </a:solidFill>
                <a:latin typeface="Calibri" pitchFamily="34" charset="0"/>
                <a:cs typeface="Calibri" pitchFamily="34" charset="0"/>
              </a:rPr>
              <a:t>In</a:t>
            </a:r>
            <a:r>
              <a:rPr lang="vi-VN" sz="2800" dirty="0">
                <a:solidFill>
                  <a:schemeClr val="tx1"/>
                </a:solidFill>
                <a:latin typeface="Calibri" pitchFamily="34" charset="0"/>
                <a:cs typeface="Calibri" pitchFamily="34" charset="0"/>
              </a:rPr>
              <a:t> i </a:t>
            </a:r>
            <a:r>
              <a:rPr lang="sr-Cyrl-BA" sz="2800" dirty="0" smtClean="0">
                <a:solidFill>
                  <a:schemeClr val="tx1"/>
                </a:solidFill>
                <a:latin typeface="Calibri" pitchFamily="34" charset="0"/>
                <a:cs typeface="Calibri" pitchFamily="34" charset="0"/>
              </a:rPr>
              <a:t>	</a:t>
            </a:r>
            <a:r>
              <a:rPr lang="vi-VN" sz="2800" i="1" dirty="0" smtClean="0">
                <a:solidFill>
                  <a:schemeClr val="tx1"/>
                </a:solidFill>
                <a:latin typeface="Calibri" pitchFamily="34" charset="0"/>
                <a:cs typeface="Calibri" pitchFamily="34" charset="0"/>
              </a:rPr>
              <a:t>Out</a:t>
            </a:r>
            <a:r>
              <a:rPr lang="vi-VN" sz="2800" dirty="0" smtClean="0">
                <a:solidFill>
                  <a:schemeClr val="tx1"/>
                </a:solidFill>
                <a:latin typeface="Calibri" pitchFamily="34" charset="0"/>
                <a:cs typeface="Calibri" pitchFamily="34" charset="0"/>
              </a:rPr>
              <a:t> </a:t>
            </a:r>
            <a:r>
              <a:rPr lang="vi-VN" sz="2800" dirty="0">
                <a:solidFill>
                  <a:schemeClr val="tx1"/>
                </a:solidFill>
                <a:latin typeface="Calibri" pitchFamily="34" charset="0"/>
                <a:cs typeface="Calibri" pitchFamily="34" charset="0"/>
              </a:rPr>
              <a:t>tačaka koje su standardan alat u softveru za video editovanje).</a:t>
            </a:r>
          </a:p>
          <a:p>
            <a:pPr marL="0" indent="0" algn="just">
              <a:buNone/>
            </a:pPr>
            <a:r>
              <a:rPr lang="vi-VN" sz="2800" dirty="0">
                <a:solidFill>
                  <a:schemeClr val="tx1"/>
                </a:solidFill>
                <a:latin typeface="Calibri" pitchFamily="34" charset="0"/>
                <a:cs typeface="Calibri" pitchFamily="34" charset="0"/>
              </a:rPr>
              <a:t>•	Redanje materijala na šinu za montiranje</a:t>
            </a:r>
          </a:p>
          <a:p>
            <a:pPr marL="0" indent="0" algn="just">
              <a:buNone/>
            </a:pPr>
            <a:r>
              <a:rPr lang="vi-VN" sz="2800" dirty="0">
                <a:solidFill>
                  <a:schemeClr val="tx1"/>
                </a:solidFill>
                <a:latin typeface="Calibri" pitchFamily="34" charset="0"/>
                <a:cs typeface="Calibri" pitchFamily="34" charset="0"/>
              </a:rPr>
              <a:t>•	Dodavanje efekata i kolor korekcije</a:t>
            </a:r>
          </a:p>
          <a:p>
            <a:pPr marL="0" indent="0" algn="just">
              <a:buNone/>
            </a:pPr>
            <a:r>
              <a:rPr lang="vi-VN" sz="2800" dirty="0">
                <a:solidFill>
                  <a:schemeClr val="tx1"/>
                </a:solidFill>
                <a:latin typeface="Calibri" pitchFamily="34" charset="0"/>
                <a:cs typeface="Calibri" pitchFamily="34" charset="0"/>
              </a:rPr>
              <a:t>•	Dodavanje prelaza</a:t>
            </a:r>
          </a:p>
          <a:p>
            <a:pPr marL="0" indent="0" algn="just">
              <a:buNone/>
            </a:pPr>
            <a:r>
              <a:rPr lang="vi-VN" sz="2800" dirty="0">
                <a:solidFill>
                  <a:schemeClr val="tx1"/>
                </a:solidFill>
                <a:latin typeface="Calibri" pitchFamily="34" charset="0"/>
                <a:cs typeface="Calibri" pitchFamily="34" charset="0"/>
              </a:rPr>
              <a:t>•	Dodavanje zvuka</a:t>
            </a:r>
          </a:p>
          <a:p>
            <a:pPr marL="0" indent="0" algn="just">
              <a:buNone/>
            </a:pPr>
            <a:r>
              <a:rPr lang="vi-VN" sz="2800" dirty="0">
                <a:solidFill>
                  <a:schemeClr val="tx1"/>
                </a:solidFill>
                <a:latin typeface="Calibri" pitchFamily="34" charset="0"/>
                <a:cs typeface="Calibri" pitchFamily="34" charset="0"/>
              </a:rPr>
              <a:t>•	Ispravljanje grešaka i dotjerivanje (glavna odlika nelinearne montaže)</a:t>
            </a:r>
          </a:p>
        </p:txBody>
      </p:sp>
    </p:spTree>
    <p:extLst>
      <p:ext uri="{BB962C8B-B14F-4D97-AF65-F5344CB8AC3E}">
        <p14:creationId xmlns:p14="http://schemas.microsoft.com/office/powerpoint/2010/main" val="38410630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845" y="1616322"/>
            <a:ext cx="1584176" cy="1313087"/>
          </a:xfrm>
          <a:prstGeom prst="rect">
            <a:avLst/>
          </a:prstGeom>
          <a:noFill/>
          <a:ln>
            <a:noFill/>
          </a:ln>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999" y="3073425"/>
            <a:ext cx="10801199" cy="5847948"/>
          </a:xfrm>
          <a:prstGeom prst="rect">
            <a:avLst/>
          </a:prstGeom>
          <a:noFill/>
          <a:ln>
            <a:noFill/>
          </a:ln>
          <a:effectLst>
            <a:outerShdw blurRad="50800" dist="38100" dir="2700000" algn="ctr" rotWithShape="0">
              <a:srgbClr val="000000">
                <a:alpha val="40000"/>
              </a:srgbClr>
            </a:outerShdw>
          </a:effectLst>
        </p:spPr>
      </p:pic>
    </p:spTree>
    <p:extLst>
      <p:ext uri="{BB962C8B-B14F-4D97-AF65-F5344CB8AC3E}">
        <p14:creationId xmlns:p14="http://schemas.microsoft.com/office/powerpoint/2010/main" val="35771373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934" y="1561257"/>
            <a:ext cx="3888432" cy="7571886"/>
          </a:xfrm>
          <a:prstGeom prst="rect">
            <a:avLst/>
          </a:prstGeom>
          <a:noFill/>
          <a:ln>
            <a:noFill/>
          </a:ln>
        </p:spPr>
      </p:pic>
      <p:sp>
        <p:nvSpPr>
          <p:cNvPr id="3" name="TextBox 2"/>
          <p:cNvSpPr txBox="1"/>
          <p:nvPr/>
        </p:nvSpPr>
        <p:spPr>
          <a:xfrm>
            <a:off x="4413374" y="8762057"/>
            <a:ext cx="4737194" cy="646331"/>
          </a:xfrm>
          <a:prstGeom prst="rect">
            <a:avLst/>
          </a:prstGeom>
          <a:noFill/>
        </p:spPr>
        <p:txBody>
          <a:bodyPr wrap="none" rtlCol="0">
            <a:spAutoFit/>
          </a:bodyPr>
          <a:lstStyle/>
          <a:p>
            <a:r>
              <a:rPr lang="sr-Latn-BA" sz="1800" i="1" dirty="0">
                <a:solidFill>
                  <a:srgbClr val="0066CC"/>
                </a:solidFill>
              </a:rPr>
              <a:t>MediaInfo - Osnovni podaci o video sadržaju</a:t>
            </a:r>
            <a:endParaRPr lang="sr-Cyrl-BA" sz="1800" dirty="0">
              <a:solidFill>
                <a:srgbClr val="0066CC"/>
              </a:solidFill>
            </a:endParaRPr>
          </a:p>
          <a:p>
            <a:endParaRPr lang="sr-Cyrl-BA" sz="1800" dirty="0">
              <a:solidFill>
                <a:srgbClr val="0066CC"/>
              </a:solidFill>
            </a:endParaRPr>
          </a:p>
        </p:txBody>
      </p:sp>
      <p:sp>
        <p:nvSpPr>
          <p:cNvPr id="4" name="TextBox 3"/>
          <p:cNvSpPr txBox="1"/>
          <p:nvPr/>
        </p:nvSpPr>
        <p:spPr>
          <a:xfrm>
            <a:off x="4917430" y="1908512"/>
            <a:ext cx="7344816" cy="6709529"/>
          </a:xfrm>
          <a:prstGeom prst="rect">
            <a:avLst/>
          </a:prstGeom>
          <a:noFill/>
        </p:spPr>
        <p:txBody>
          <a:bodyPr wrap="square" rtlCol="0">
            <a:spAutoFit/>
          </a:bodyPr>
          <a:lstStyle/>
          <a:p>
            <a:pPr>
              <a:spcBef>
                <a:spcPts val="600"/>
              </a:spcBef>
              <a:spcAft>
                <a:spcPts val="600"/>
              </a:spcAft>
            </a:pPr>
            <a:r>
              <a:rPr lang="vi-VN" sz="2800" dirty="0">
                <a:latin typeface="Calibri" pitchFamily="34" charset="0"/>
                <a:cs typeface="Calibri" pitchFamily="34" charset="0"/>
              </a:rPr>
              <a:t>Kada se pristupa video montaži vrlo je važno provjeriti koji je tačno format kontejnera, koji je format video zapisa, koji je format audio zapisa, koja je tačno rezolucija, da li je u pitanju </a:t>
            </a:r>
            <a:r>
              <a:rPr lang="vi-VN" sz="2800" i="1" dirty="0">
                <a:latin typeface="Calibri" pitchFamily="34" charset="0"/>
                <a:cs typeface="Calibri" pitchFamily="34" charset="0"/>
              </a:rPr>
              <a:t>Progressive</a:t>
            </a:r>
            <a:r>
              <a:rPr lang="vi-VN" sz="2800" dirty="0">
                <a:latin typeface="Calibri" pitchFamily="34" charset="0"/>
                <a:cs typeface="Calibri" pitchFamily="34" charset="0"/>
              </a:rPr>
              <a:t>  ili </a:t>
            </a:r>
            <a:r>
              <a:rPr lang="vi-VN" sz="2800" i="1" dirty="0">
                <a:latin typeface="Calibri" pitchFamily="34" charset="0"/>
                <a:cs typeface="Calibri" pitchFamily="34" charset="0"/>
              </a:rPr>
              <a:t>Interlaced</a:t>
            </a:r>
            <a:r>
              <a:rPr lang="vi-VN" sz="2800" dirty="0">
                <a:latin typeface="Calibri" pitchFamily="34" charset="0"/>
                <a:cs typeface="Calibri" pitchFamily="34" charset="0"/>
              </a:rPr>
              <a:t>  video itd. </a:t>
            </a:r>
            <a:endParaRPr lang="sr-Cyrl-BA" sz="2800" dirty="0" smtClean="0">
              <a:latin typeface="Calibri" pitchFamily="34" charset="0"/>
              <a:cs typeface="Calibri" pitchFamily="34" charset="0"/>
            </a:endParaRPr>
          </a:p>
          <a:p>
            <a:pPr>
              <a:spcBef>
                <a:spcPts val="600"/>
              </a:spcBef>
              <a:spcAft>
                <a:spcPts val="600"/>
              </a:spcAft>
            </a:pPr>
            <a:r>
              <a:rPr lang="vi-VN" sz="2800" dirty="0" smtClean="0">
                <a:latin typeface="Calibri" pitchFamily="34" charset="0"/>
                <a:cs typeface="Calibri" pitchFamily="34" charset="0"/>
              </a:rPr>
              <a:t>Na </a:t>
            </a:r>
            <a:r>
              <a:rPr lang="vi-VN" sz="2800" dirty="0">
                <a:latin typeface="Calibri" pitchFamily="34" charset="0"/>
                <a:cs typeface="Calibri" pitchFamily="34" charset="0"/>
              </a:rPr>
              <a:t>osnovu tih podataka se formira projekat u kojem se obrađuje materijal. Ukoliko se parametri projekta razlikuju od ulaznih parametara, skoro sigurno će doći do problema u montaži koji najčešće rezultuju lošijim kvalitetom slike, nego kada su parametri usklađeni. Zato su programi kao </a:t>
            </a:r>
            <a:r>
              <a:rPr lang="vi-VN" sz="2800" i="1" dirty="0">
                <a:latin typeface="Calibri" pitchFamily="34" charset="0"/>
                <a:cs typeface="Calibri" pitchFamily="34" charset="0"/>
              </a:rPr>
              <a:t>MediaInfo</a:t>
            </a:r>
            <a:r>
              <a:rPr lang="vi-VN" sz="2800" dirty="0">
                <a:latin typeface="Calibri" pitchFamily="34" charset="0"/>
                <a:cs typeface="Calibri" pitchFamily="34" charset="0"/>
              </a:rPr>
              <a:t> vrlo važni, naročito kada se video materijal dobija od drugog lica, a mi ne znamo kakvo je bilo setovanje kamere s koje dobijamo materijal. </a:t>
            </a:r>
            <a:endParaRPr lang="sr-Cyrl-BA" sz="2800" dirty="0">
              <a:latin typeface="Calibri" pitchFamily="34" charset="0"/>
              <a:cs typeface="Calibri" pitchFamily="34" charset="0"/>
            </a:endParaRPr>
          </a:p>
        </p:txBody>
      </p:sp>
    </p:spTree>
    <p:extLst>
      <p:ext uri="{BB962C8B-B14F-4D97-AF65-F5344CB8AC3E}">
        <p14:creationId xmlns:p14="http://schemas.microsoft.com/office/powerpoint/2010/main" val="23628324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Content Placeholder 2"/>
          <p:cNvSpPr>
            <a:spLocks noGrp="1"/>
          </p:cNvSpPr>
          <p:nvPr>
            <p:ph idx="1"/>
          </p:nvPr>
        </p:nvSpPr>
        <p:spPr>
          <a:xfrm>
            <a:off x="452934" y="8185993"/>
            <a:ext cx="11930146" cy="1008112"/>
          </a:xfrm>
        </p:spPr>
        <p:txBody>
          <a:bodyPr/>
          <a:lstStyle/>
          <a:p>
            <a:pPr marL="0" indent="0" algn="just">
              <a:buNone/>
            </a:pPr>
            <a:r>
              <a:rPr lang="vi-VN" sz="2400" dirty="0">
                <a:solidFill>
                  <a:srgbClr val="0066CC"/>
                </a:solidFill>
                <a:latin typeface="Calibri" pitchFamily="34" charset="0"/>
                <a:cs typeface="Calibri" pitchFamily="34" charset="0"/>
              </a:rPr>
              <a:t>Andrew Kramer - </a:t>
            </a:r>
            <a:r>
              <a:rPr lang="vi-VN" sz="2400" dirty="0" smtClean="0">
                <a:solidFill>
                  <a:srgbClr val="0066CC"/>
                </a:solidFill>
                <a:latin typeface="Calibri" pitchFamily="34" charset="0"/>
                <a:cs typeface="Calibri" pitchFamily="34" charset="0"/>
              </a:rPr>
              <a:t>Scena </a:t>
            </a:r>
            <a:r>
              <a:rPr lang="vi-VN" sz="2400" dirty="0">
                <a:solidFill>
                  <a:srgbClr val="0066CC"/>
                </a:solidFill>
                <a:latin typeface="Calibri" pitchFamily="34" charset="0"/>
                <a:cs typeface="Calibri" pitchFamily="34" charset="0"/>
              </a:rPr>
              <a:t>iz studija u kojoj Canon D-SLR-om snima dio s knjigom, koji se pojavljuje u filmu koji promoviše Apple-ov servis “Demon Face“, čiji je i autor.</a:t>
            </a:r>
            <a:endParaRPr lang="vi-VN" sz="2400" dirty="0">
              <a:solidFill>
                <a:schemeClr val="tx1"/>
              </a:solidFill>
              <a:latin typeface="Calibri" pitchFamily="34" charset="0"/>
              <a:cs typeface="Calibri" pitchFamily="34"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256" y="1849290"/>
            <a:ext cx="11803832" cy="6120680"/>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234729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014" y="1561257"/>
            <a:ext cx="10657184" cy="752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91598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Content Placeholder 2"/>
          <p:cNvSpPr>
            <a:spLocks noGrp="1"/>
          </p:cNvSpPr>
          <p:nvPr>
            <p:ph idx="1"/>
          </p:nvPr>
        </p:nvSpPr>
        <p:spPr>
          <a:xfrm>
            <a:off x="596950" y="1993305"/>
            <a:ext cx="11930146" cy="3672408"/>
          </a:xfrm>
        </p:spPr>
        <p:txBody>
          <a:bodyPr/>
          <a:lstStyle/>
          <a:p>
            <a:pPr marL="0" indent="0" algn="just">
              <a:buNone/>
            </a:pPr>
            <a:r>
              <a:rPr lang="sr-Latn-BA" sz="2800" dirty="0">
                <a:solidFill>
                  <a:schemeClr val="tx1"/>
                </a:solidFill>
                <a:latin typeface="Calibri" pitchFamily="34" charset="0"/>
                <a:cs typeface="Calibri" pitchFamily="34" charset="0"/>
              </a:rPr>
              <a:t>Još oko 1500. godine </a:t>
            </a:r>
            <a:r>
              <a:rPr lang="sr-Latn-BA" sz="2800" i="1" dirty="0">
                <a:solidFill>
                  <a:schemeClr val="tx1"/>
                </a:solidFill>
                <a:latin typeface="Calibri" pitchFamily="34" charset="0"/>
                <a:cs typeface="Calibri" pitchFamily="34" charset="0"/>
              </a:rPr>
              <a:t>Leonardo da Vinči</a:t>
            </a:r>
            <a:r>
              <a:rPr lang="sr-Latn-BA" sz="2800" dirty="0">
                <a:solidFill>
                  <a:schemeClr val="tx1"/>
                </a:solidFill>
                <a:latin typeface="Calibri" pitchFamily="34" charset="0"/>
                <a:cs typeface="Calibri" pitchFamily="34" charset="0"/>
              </a:rPr>
              <a:t> je uradio skicu primitivne kamere koja je bila u obliku drvenog sanduka, zasnovanu na svjetlosti svijeće. Prije toga su bile poznate projekcije sjena na platnu koje su rađene u Kini. Do 1800. godine bilo je još nekoliko više ili manje uspješnih pokušaja projektovanja slike, koji su se zasnivali na propuštanju svjetlosti kroz predmet koji se projektuje. Od 1800. do 1888. godine bilo je više pokušaja projektovanja pokretnih slika, od kojih je najpoznatiji </a:t>
            </a:r>
            <a:r>
              <a:rPr lang="sr-Latn-BA" sz="2800" i="1" dirty="0">
                <a:solidFill>
                  <a:schemeClr val="tx1"/>
                </a:solidFill>
                <a:latin typeface="Calibri" pitchFamily="34" charset="0"/>
                <a:cs typeface="Calibri" pitchFamily="34" charset="0"/>
              </a:rPr>
              <a:t>phantaskop</a:t>
            </a:r>
            <a:r>
              <a:rPr lang="sr-Latn-BA" sz="2800" dirty="0">
                <a:solidFill>
                  <a:schemeClr val="tx1"/>
                </a:solidFill>
                <a:latin typeface="Calibri" pitchFamily="34" charset="0"/>
                <a:cs typeface="Calibri" pitchFamily="34" charset="0"/>
              </a:rPr>
              <a:t> kojeg je izumio </a:t>
            </a:r>
            <a:r>
              <a:rPr lang="sr-Latn-BA" sz="2800" i="1" dirty="0">
                <a:solidFill>
                  <a:schemeClr val="tx1"/>
                </a:solidFill>
                <a:latin typeface="Calibri" pitchFamily="34" charset="0"/>
                <a:cs typeface="Calibri" pitchFamily="34" charset="0"/>
              </a:rPr>
              <a:t>Gasper Robertson</a:t>
            </a:r>
            <a:r>
              <a:rPr lang="sr-Latn-BA" sz="2800" dirty="0">
                <a:solidFill>
                  <a:schemeClr val="tx1"/>
                </a:solidFill>
                <a:latin typeface="Calibri" pitchFamily="34" charset="0"/>
                <a:cs typeface="Calibri" pitchFamily="34" charset="0"/>
              </a:rPr>
              <a:t>.</a:t>
            </a:r>
            <a:endParaRPr lang="sr-Cyrl-BA" sz="2800" dirty="0">
              <a:solidFill>
                <a:schemeClr val="tx1"/>
              </a:solidFill>
              <a:latin typeface="Calibri" pitchFamily="34" charset="0"/>
              <a:cs typeface="Calibri" pitchFamily="34" charset="0"/>
            </a:endParaRPr>
          </a:p>
        </p:txBody>
      </p:sp>
      <p:pic>
        <p:nvPicPr>
          <p:cNvPr id="1026" name="Picture 2" descr="http://upload.wikimedia.org/wikipedia/commons/a/a2/Camera_obscura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848" y="5449688"/>
            <a:ext cx="5528022" cy="3468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533" y="1609542"/>
            <a:ext cx="10458649" cy="741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2267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Rectangle 2"/>
          <p:cNvSpPr>
            <a:spLocks noChangeArrowheads="1"/>
          </p:cNvSpPr>
          <p:nvPr/>
        </p:nvSpPr>
        <p:spPr bwMode="auto">
          <a:xfrm>
            <a:off x="0" y="0"/>
            <a:ext cx="1300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Moglo bi se reći da je zvuk fizička pojava koja se javlja nakon poremećaja stanja mirovanja čestica neke elastične sredine. Promjene položaja tih čestica uz odgovarajuću promjenu pritiska i gustine nazivaju se akustične oscilacije. Zvuk se prostire putem talasa, ali za razliku od svjetla ili radiotalasa, on nije dio elektromagnetnog spektra. Dio fizike koji proučava zvuk zove se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akustika</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Prostiranje mu je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longitudinalno</a:t>
            </a:r>
            <a:r>
              <a:rPr kumimoji="0" lang="sr-Latn-RS" sz="1100" b="0" i="0" u="none" strike="noStrike" cap="none" normalizeH="0" baseline="30000" smtClean="0">
                <a:ln>
                  <a:noFill/>
                </a:ln>
                <a:solidFill>
                  <a:schemeClr val="tx1"/>
                </a:solidFill>
                <a:effectLst/>
                <a:latin typeface="Cambria" pitchFamily="18" charset="0"/>
                <a:ea typeface="Calibri" pitchFamily="34" charset="0"/>
                <a:cs typeface="Times New Roman" pitchFamily="18" charset="0"/>
                <a:hlinkClick r:id="rId2"/>
              </a:rPr>
              <a:t>[</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2"/>
              </a:rPr>
              <a:t>1]</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u vidu mehaničkog vala.</a:t>
            </a:r>
            <a:endParaRPr kumimoji="0" lang="sr-Latn-RS" sz="800" b="0" i="0" u="none" strike="noStrike" cap="none" normalizeH="0" baseline="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Uz pojam zvuka uvijek se veže i </a:t>
            </a:r>
            <a:r>
              <a:rPr kumimoji="0" lang="sr-Latn-RS" sz="1100" b="0" i="1"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frekvencija</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koja predstavlja broj talasa u jednoj sekundi. Promjenom frekvencije dobijamo visoke ili niske tonalitete. Zvučni signal predstavlja promjenu pritiska vazduha kroz vrijeme. Prostiranje zvuka u vazduhu</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3"/>
              </a:rPr>
              <a:t>[2]</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je otprilike oko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340 m/s</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a:t>
            </a:r>
            <a:endParaRPr kumimoji="0" lang="sr-Latn-R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pic>
        <p:nvPicPr>
          <p:cNvPr id="13313" name="Picture 173" descr="Description: C:\Users\sina\Desktop\Slike\grafik zvu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524" y="6385793"/>
            <a:ext cx="7352156" cy="25202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2028825"/>
            <a:ext cx="130032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800" b="0" i="0" u="none" strike="noStrike" cap="none" normalizeH="0" baseline="0" smtClean="0">
                <a:ln>
                  <a:noFill/>
                </a:ln>
                <a:solidFill>
                  <a:schemeClr val="tx1"/>
                </a:solidFill>
                <a:effectLst/>
                <a:latin typeface="Arial" pitchFamily="34" charset="0"/>
                <a:cs typeface="Arial" pitchFamily="34" charset="0"/>
              </a:rPr>
              <a:t/>
            </a:r>
            <a:br>
              <a:rPr kumimoji="0" lang="sr-Latn-RS" sz="1800" b="0" i="0" u="none" strike="noStrike" cap="none" normalizeH="0" baseline="0" smtClean="0">
                <a:ln>
                  <a:noFill/>
                </a:ln>
                <a:solidFill>
                  <a:schemeClr val="tx1"/>
                </a:solidFill>
                <a:effectLst/>
                <a:latin typeface="Arial" pitchFamily="34" charset="0"/>
                <a:cs typeface="Arial" pitchFamily="34" charset="0"/>
              </a:rPr>
            </a:b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452934" y="1561257"/>
            <a:ext cx="12025336" cy="5616922"/>
          </a:xfrm>
          <a:prstGeom prst="rect">
            <a:avLst/>
          </a:prstGeom>
          <a:noFill/>
        </p:spPr>
        <p:txBody>
          <a:bodyPr wrap="square" rtlCol="0">
            <a:spAutoFit/>
          </a:bodyPr>
          <a:lstStyle/>
          <a:p>
            <a:pPr>
              <a:spcBef>
                <a:spcPts val="600"/>
              </a:spcBef>
              <a:spcAft>
                <a:spcPts val="600"/>
              </a:spcAft>
            </a:pPr>
            <a:r>
              <a:rPr lang="sr-Latn-BA" sz="2400" b="1" dirty="0">
                <a:latin typeface="Calibri" pitchFamily="34" charset="0"/>
                <a:cs typeface="Calibri" pitchFamily="34" charset="0"/>
              </a:rPr>
              <a:t>Šta je zvuk?</a:t>
            </a:r>
            <a:endParaRPr lang="sr-Cyrl-BA" sz="2400" b="1" dirty="0">
              <a:latin typeface="Calibri" pitchFamily="34" charset="0"/>
              <a:cs typeface="Calibri" pitchFamily="34" charset="0"/>
            </a:endParaRPr>
          </a:p>
          <a:p>
            <a:pPr>
              <a:spcBef>
                <a:spcPts val="600"/>
              </a:spcBef>
              <a:spcAft>
                <a:spcPts val="600"/>
              </a:spcAft>
            </a:pPr>
            <a:r>
              <a:rPr lang="sr-Latn-BA" sz="2400" dirty="0">
                <a:latin typeface="Calibri" pitchFamily="34" charset="0"/>
                <a:cs typeface="Calibri" pitchFamily="34" charset="0"/>
              </a:rPr>
              <a:t>Moglo bi se reći da je zvuk fizička pojava koja se javlja nakon poremećaja stanja mirovanja čestica neke elastične sredine. Promjene položaja tih čestica uz odgovarajuću promjenu pritiska i gustine nazivaju se akustične oscilacije. Zvuk se prostire putem talasa, ali za razliku od svjetla ili radiotalasa, on nije dio elektromagnetnog spektra. Dio fizike koji proučava zvuk zove se </a:t>
            </a:r>
            <a:r>
              <a:rPr lang="sr-Latn-BA" sz="2400" i="1" dirty="0">
                <a:latin typeface="Calibri" pitchFamily="34" charset="0"/>
                <a:cs typeface="Calibri" pitchFamily="34" charset="0"/>
              </a:rPr>
              <a:t>akustika</a:t>
            </a:r>
            <a:r>
              <a:rPr lang="sr-Latn-BA" sz="2400" dirty="0">
                <a:latin typeface="Calibri" pitchFamily="34" charset="0"/>
                <a:cs typeface="Calibri" pitchFamily="34" charset="0"/>
              </a:rPr>
              <a:t>. Prostiranje mu je </a:t>
            </a:r>
            <a:r>
              <a:rPr lang="sr-Latn-BA" sz="2400" i="1" dirty="0">
                <a:latin typeface="Calibri" pitchFamily="34" charset="0"/>
                <a:cs typeface="Calibri" pitchFamily="34" charset="0"/>
              </a:rPr>
              <a:t>longitudinalno</a:t>
            </a:r>
            <a:r>
              <a:rPr lang="sr-Latn-BA" sz="2400" dirty="0">
                <a:latin typeface="Calibri" pitchFamily="34" charset="0"/>
                <a:cs typeface="Calibri" pitchFamily="34" charset="0"/>
              </a:rPr>
              <a:t> u vidu mehaničkog vala.</a:t>
            </a:r>
            <a:endParaRPr lang="sr-Cyrl-BA" sz="2400" dirty="0">
              <a:latin typeface="Calibri" pitchFamily="34" charset="0"/>
              <a:cs typeface="Calibri" pitchFamily="34" charset="0"/>
            </a:endParaRPr>
          </a:p>
          <a:p>
            <a:pPr>
              <a:spcBef>
                <a:spcPts val="600"/>
              </a:spcBef>
              <a:spcAft>
                <a:spcPts val="600"/>
              </a:spcAft>
            </a:pPr>
            <a:r>
              <a:rPr lang="sr-Latn-BA" sz="2400" dirty="0">
                <a:latin typeface="Calibri" pitchFamily="34" charset="0"/>
                <a:cs typeface="Calibri" pitchFamily="34" charset="0"/>
              </a:rPr>
              <a:t>Uz pojam zvuka uvijek se veže i </a:t>
            </a:r>
            <a:r>
              <a:rPr lang="sr-Latn-BA" sz="2400" i="1" dirty="0">
                <a:latin typeface="Calibri" pitchFamily="34" charset="0"/>
                <a:cs typeface="Calibri" pitchFamily="34" charset="0"/>
              </a:rPr>
              <a:t>frekvencija</a:t>
            </a:r>
            <a:r>
              <a:rPr lang="sr-Latn-BA" sz="2400" dirty="0">
                <a:latin typeface="Calibri" pitchFamily="34" charset="0"/>
                <a:cs typeface="Calibri" pitchFamily="34" charset="0"/>
              </a:rPr>
              <a:t>, koja predstavlja broj talasa u jednoj sekundi. Promjenom frekvencije dobijamo visoke ili niske tonalitete. Zvučni signal predstavlja promjenu pritiska vazduha kroz vrijeme. Prostiranje zvuka u vazduhu je otprilike oko </a:t>
            </a:r>
            <a:r>
              <a:rPr lang="sr-Latn-BA" sz="2400" i="1" dirty="0">
                <a:latin typeface="Calibri" pitchFamily="34" charset="0"/>
                <a:cs typeface="Calibri" pitchFamily="34" charset="0"/>
              </a:rPr>
              <a:t>340 m/s</a:t>
            </a:r>
            <a:r>
              <a:rPr lang="sr-Latn-BA" sz="2400" dirty="0">
                <a:latin typeface="Calibri" pitchFamily="34" charset="0"/>
                <a:cs typeface="Calibri" pitchFamily="34" charset="0"/>
              </a:rPr>
              <a:t>.</a:t>
            </a:r>
            <a:endParaRPr lang="sr-Cyrl-BA" sz="2400" dirty="0">
              <a:latin typeface="Calibri" pitchFamily="34" charset="0"/>
              <a:cs typeface="Calibri" pitchFamily="34" charset="0"/>
            </a:endParaRPr>
          </a:p>
          <a:p>
            <a:pPr>
              <a:spcBef>
                <a:spcPts val="600"/>
              </a:spcBef>
              <a:spcAft>
                <a:spcPts val="600"/>
              </a:spcAft>
            </a:pPr>
            <a:r>
              <a:rPr lang="sr-Latn-BA" sz="2400" dirty="0">
                <a:latin typeface="Calibri" pitchFamily="34" charset="0"/>
                <a:cs typeface="Calibri" pitchFamily="34" charset="0"/>
              </a:rPr>
              <a:t>Longitudinalni talasi se šire u istom pravcu kojim se kreću i čestice oscilovanja</a:t>
            </a:r>
            <a:endParaRPr lang="sr-Cyrl-BA" sz="2400" dirty="0">
              <a:latin typeface="Calibri" pitchFamily="34" charset="0"/>
              <a:cs typeface="Calibri" pitchFamily="34" charset="0"/>
            </a:endParaRPr>
          </a:p>
          <a:p>
            <a:pPr>
              <a:spcBef>
                <a:spcPts val="600"/>
              </a:spcBef>
              <a:spcAft>
                <a:spcPts val="600"/>
              </a:spcAft>
            </a:pPr>
            <a:r>
              <a:rPr lang="sr-Latn-BA" sz="2400" dirty="0">
                <a:latin typeface="Calibri" pitchFamily="34" charset="0"/>
                <a:cs typeface="Calibri" pitchFamily="34" charset="0"/>
              </a:rPr>
              <a:t>Pri temperaturi zraka od 20 °C na 0m nadmorske visine, brzina prostiranja zvuka iznosi 343 m/s ili 1235 km/h. </a:t>
            </a:r>
            <a:endParaRPr lang="sr-Cyrl-BA" sz="2400" dirty="0">
              <a:latin typeface="Calibri" pitchFamily="34" charset="0"/>
              <a:cs typeface="Calibri" pitchFamily="34" charset="0"/>
            </a:endParaRPr>
          </a:p>
          <a:p>
            <a:endParaRPr lang="sr-Cyrl-BA" dirty="0"/>
          </a:p>
        </p:txBody>
      </p:sp>
    </p:spTree>
    <p:extLst>
      <p:ext uri="{BB962C8B-B14F-4D97-AF65-F5344CB8AC3E}">
        <p14:creationId xmlns:p14="http://schemas.microsoft.com/office/powerpoint/2010/main" val="17772267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Rectangle 2"/>
          <p:cNvSpPr>
            <a:spLocks noChangeArrowheads="1"/>
          </p:cNvSpPr>
          <p:nvPr/>
        </p:nvSpPr>
        <p:spPr bwMode="auto">
          <a:xfrm>
            <a:off x="0" y="0"/>
            <a:ext cx="1300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Moglo bi se reći da je zvuk fizička pojava koja se javlja nakon poremećaja stanja mirovanja čestica neke elastične sredine. Promjene položaja tih čestica uz odgovarajuću promjenu pritiska i gustine nazivaju se akustične oscilacije. Zvuk se prostire putem talasa, ali za razliku od svjetla ili radiotalasa, on nije dio elektromagnetnog spektra. Dio fizike koji proučava zvuk zove se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akustika</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Prostiranje mu je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longitudinalno</a:t>
            </a:r>
            <a:r>
              <a:rPr kumimoji="0" lang="sr-Latn-RS" sz="1100" b="0" i="0" u="none" strike="noStrike" cap="none" normalizeH="0" baseline="30000" smtClean="0">
                <a:ln>
                  <a:noFill/>
                </a:ln>
                <a:solidFill>
                  <a:schemeClr val="tx1"/>
                </a:solidFill>
                <a:effectLst/>
                <a:latin typeface="Cambria" pitchFamily="18" charset="0"/>
                <a:ea typeface="Calibri" pitchFamily="34" charset="0"/>
                <a:cs typeface="Times New Roman" pitchFamily="18" charset="0"/>
                <a:hlinkClick r:id="rId2"/>
              </a:rPr>
              <a:t>[</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2"/>
              </a:rPr>
              <a:t>1]</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u vidu mehaničkog vala.</a:t>
            </a:r>
            <a:endParaRPr kumimoji="0" lang="sr-Latn-RS" sz="800" b="0" i="0" u="none" strike="noStrike" cap="none" normalizeH="0" baseline="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Uz pojam zvuka uvijek se veže i </a:t>
            </a:r>
            <a:r>
              <a:rPr kumimoji="0" lang="sr-Latn-RS" sz="1100" b="0" i="1"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frekvencija</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koja predstavlja broj talasa u jednoj sekundi. Promjenom frekvencije dobijamo visoke ili niske tonalitete. Zvučni signal predstavlja promjenu pritiska vazduha kroz vrijeme. Prostiranje zvuka u vazduhu</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3"/>
              </a:rPr>
              <a:t>[2]</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je otprilike oko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340 m/s</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a:t>
            </a:r>
            <a:endParaRPr kumimoji="0" lang="sr-Latn-R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0" y="2028825"/>
            <a:ext cx="130032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800" b="0" i="0" u="none" strike="noStrike" cap="none" normalizeH="0" baseline="0" smtClean="0">
                <a:ln>
                  <a:noFill/>
                </a:ln>
                <a:solidFill>
                  <a:schemeClr val="tx1"/>
                </a:solidFill>
                <a:effectLst/>
                <a:latin typeface="Arial" pitchFamily="34" charset="0"/>
                <a:cs typeface="Arial" pitchFamily="34" charset="0"/>
              </a:rPr>
              <a:t/>
            </a:r>
            <a:br>
              <a:rPr kumimoji="0" lang="sr-Latn-RS" sz="1800" b="0" i="0" u="none" strike="noStrike" cap="none" normalizeH="0" baseline="0" smtClean="0">
                <a:ln>
                  <a:noFill/>
                </a:ln>
                <a:solidFill>
                  <a:schemeClr val="tx1"/>
                </a:solidFill>
                <a:effectLst/>
                <a:latin typeface="Arial" pitchFamily="34" charset="0"/>
                <a:cs typeface="Arial" pitchFamily="34" charset="0"/>
              </a:rPr>
            </a:b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1058207" y="7235378"/>
            <a:ext cx="6963889" cy="892552"/>
          </a:xfrm>
          <a:prstGeom prst="rect">
            <a:avLst/>
          </a:prstGeom>
          <a:noFill/>
        </p:spPr>
        <p:txBody>
          <a:bodyPr wrap="square" rtlCol="0">
            <a:spAutoFit/>
          </a:bodyPr>
          <a:lstStyle/>
          <a:p>
            <a:r>
              <a:rPr lang="sr-Latn-BA" sz="2400" i="1" dirty="0"/>
              <a:t>Wavelab - grafički prikaz audio signala</a:t>
            </a:r>
            <a:endParaRPr lang="sr-Cyrl-BA" sz="2400" dirty="0"/>
          </a:p>
          <a:p>
            <a:endParaRPr lang="sr-Cyrl-BA" dirty="0"/>
          </a:p>
        </p:txBody>
      </p:sp>
      <p:pic>
        <p:nvPicPr>
          <p:cNvPr id="8" name="Pictur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8207" y="2569369"/>
            <a:ext cx="11415449" cy="4464496"/>
          </a:xfrm>
          <a:prstGeom prst="rect">
            <a:avLst/>
          </a:prstGeom>
          <a:noFill/>
          <a:ln>
            <a:noFill/>
          </a:ln>
        </p:spPr>
      </p:pic>
    </p:spTree>
    <p:extLst>
      <p:ext uri="{BB962C8B-B14F-4D97-AF65-F5344CB8AC3E}">
        <p14:creationId xmlns:p14="http://schemas.microsoft.com/office/powerpoint/2010/main" val="26471246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Rectangle 2"/>
          <p:cNvSpPr>
            <a:spLocks noChangeArrowheads="1"/>
          </p:cNvSpPr>
          <p:nvPr/>
        </p:nvSpPr>
        <p:spPr bwMode="auto">
          <a:xfrm>
            <a:off x="0" y="0"/>
            <a:ext cx="1300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Moglo bi se reći da je zvuk fizička pojava koja se javlja nakon poremećaja stanja mirovanja čestica neke elastične sredine. Promjene položaja tih čestica uz odgovarajuću promjenu pritiska i gustine nazivaju se akustične oscilacije. Zvuk se prostire putem talasa, ali za razliku od svjetla ili radiotalasa, on nije dio elektromagnetnog spektra. Dio fizike koji proučava zvuk zove se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akustika</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Prostiranje mu je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longitudinalno</a:t>
            </a:r>
            <a:r>
              <a:rPr kumimoji="0" lang="sr-Latn-RS" sz="1100" b="0" i="0" u="none" strike="noStrike" cap="none" normalizeH="0" baseline="30000" smtClean="0">
                <a:ln>
                  <a:noFill/>
                </a:ln>
                <a:solidFill>
                  <a:schemeClr val="tx1"/>
                </a:solidFill>
                <a:effectLst/>
                <a:latin typeface="Cambria" pitchFamily="18" charset="0"/>
                <a:ea typeface="Calibri" pitchFamily="34" charset="0"/>
                <a:cs typeface="Times New Roman" pitchFamily="18" charset="0"/>
                <a:hlinkClick r:id="rId2"/>
              </a:rPr>
              <a:t>[</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2"/>
              </a:rPr>
              <a:t>1]</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u vidu mehaničkog vala.</a:t>
            </a:r>
            <a:endParaRPr kumimoji="0" lang="sr-Latn-RS" sz="800" b="0" i="0" u="none" strike="noStrike" cap="none" normalizeH="0" baseline="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Uz pojam zvuka uvijek se veže i </a:t>
            </a:r>
            <a:r>
              <a:rPr kumimoji="0" lang="sr-Latn-RS" sz="1100" b="0" i="1"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frekvencija</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koja predstavlja broj talasa u jednoj sekundi. Promjenom frekvencije dobijamo visoke ili niske tonalitete. Zvučni signal predstavlja promjenu pritiska vazduha kroz vrijeme. Prostiranje zvuka u vazduhu</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3"/>
              </a:rPr>
              <a:t>[2]</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je otprilike oko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340 m/s</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a:t>
            </a:r>
            <a:endParaRPr kumimoji="0" lang="sr-Latn-R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0" y="2028825"/>
            <a:ext cx="130032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800" b="0" i="0" u="none" strike="noStrike" cap="none" normalizeH="0" baseline="0" smtClean="0">
                <a:ln>
                  <a:noFill/>
                </a:ln>
                <a:solidFill>
                  <a:schemeClr val="tx1"/>
                </a:solidFill>
                <a:effectLst/>
                <a:latin typeface="Arial" pitchFamily="34" charset="0"/>
                <a:cs typeface="Arial" pitchFamily="34" charset="0"/>
              </a:rPr>
              <a:t/>
            </a:r>
            <a:br>
              <a:rPr kumimoji="0" lang="sr-Latn-RS" sz="1800" b="0" i="0" u="none" strike="noStrike" cap="none" normalizeH="0" baseline="0" smtClean="0">
                <a:ln>
                  <a:noFill/>
                </a:ln>
                <a:solidFill>
                  <a:schemeClr val="tx1"/>
                </a:solidFill>
                <a:effectLst/>
                <a:latin typeface="Arial" pitchFamily="34" charset="0"/>
                <a:cs typeface="Arial" pitchFamily="34" charset="0"/>
              </a:rPr>
            </a:b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956990" y="2076003"/>
            <a:ext cx="10657184" cy="6586418"/>
          </a:xfrm>
          <a:prstGeom prst="rect">
            <a:avLst/>
          </a:prstGeom>
          <a:noFill/>
        </p:spPr>
        <p:txBody>
          <a:bodyPr wrap="square" rtlCol="0">
            <a:spAutoFit/>
          </a:bodyPr>
          <a:lstStyle/>
          <a:p>
            <a:pPr algn="just">
              <a:spcBef>
                <a:spcPts val="600"/>
              </a:spcBef>
              <a:spcAft>
                <a:spcPts val="600"/>
              </a:spcAft>
            </a:pPr>
            <a:r>
              <a:rPr lang="sr-Latn-BA" sz="2800" dirty="0">
                <a:latin typeface="Calibri" pitchFamily="34" charset="0"/>
                <a:cs typeface="Calibri" pitchFamily="34" charset="0"/>
              </a:rPr>
              <a:t>Mogućnosti ljudskog slušnog aparata su ograničene. Čovjek čuje zvuk kao promjenu vazdušnog pritiska koju detektuju organi sluha. Za ljudsko biće zvuk je sve ono što “uho“ može čuti, a taj opseg se kreće od </a:t>
            </a:r>
            <a:r>
              <a:rPr lang="sr-Latn-BA" sz="2800" i="1" dirty="0">
                <a:latin typeface="Calibri" pitchFamily="34" charset="0"/>
                <a:cs typeface="Calibri" pitchFamily="34" charset="0"/>
              </a:rPr>
              <a:t>16 Hz – 20 kHz</a:t>
            </a:r>
            <a:r>
              <a:rPr lang="sr-Latn-BA" sz="2800" dirty="0">
                <a:latin typeface="Calibri" pitchFamily="34" charset="0"/>
                <a:cs typeface="Calibri" pitchFamily="34" charset="0"/>
              </a:rPr>
              <a:t>. Ljudski govor ima opseg od </a:t>
            </a:r>
            <a:r>
              <a:rPr lang="sr-Latn-BA" sz="2800" i="1" dirty="0">
                <a:latin typeface="Calibri" pitchFamily="34" charset="0"/>
                <a:cs typeface="Calibri" pitchFamily="34" charset="0"/>
              </a:rPr>
              <a:t>500 Hz – 2 kHz</a:t>
            </a:r>
            <a:r>
              <a:rPr lang="sr-Latn-BA" sz="2800" dirty="0">
                <a:latin typeface="Calibri" pitchFamily="34" charset="0"/>
                <a:cs typeface="Calibri" pitchFamily="34" charset="0"/>
              </a:rPr>
              <a:t>. </a:t>
            </a:r>
            <a:endParaRPr lang="sr-Cyrl-BA" sz="2800" dirty="0">
              <a:latin typeface="Calibri" pitchFamily="34" charset="0"/>
              <a:cs typeface="Calibri" pitchFamily="34" charset="0"/>
            </a:endParaRPr>
          </a:p>
          <a:p>
            <a:pPr algn="just">
              <a:spcBef>
                <a:spcPts val="600"/>
              </a:spcBef>
              <a:spcAft>
                <a:spcPts val="600"/>
              </a:spcAft>
            </a:pPr>
            <a:r>
              <a:rPr lang="sr-Latn-BA" sz="2800" dirty="0">
                <a:latin typeface="Calibri" pitchFamily="34" charset="0"/>
                <a:cs typeface="Calibri" pitchFamily="34" charset="0"/>
              </a:rPr>
              <a:t>U pužnici koja se nalazi u uhu nalaze se osjetljive stanice koje reaguju na zvučne talase. Stanice se ponašaju kao senzori. Na početku pužnice stanice prikupljaju najviše frekvencije, dok stanice bliže kraju najbolje reaguju na niske frekvencije. Zaključujemo da čovjek ima ograničene sposobnosti razlikovanja frekvencija, dok su slušne sposobnosti zdravog uha približne kod svih ljudi. </a:t>
            </a:r>
            <a:endParaRPr lang="sr-Cyrl-BA" sz="2800" dirty="0">
              <a:latin typeface="Calibri" pitchFamily="34" charset="0"/>
              <a:cs typeface="Calibri" pitchFamily="34" charset="0"/>
            </a:endParaRPr>
          </a:p>
          <a:p>
            <a:pPr algn="just">
              <a:spcBef>
                <a:spcPts val="600"/>
              </a:spcBef>
              <a:spcAft>
                <a:spcPts val="600"/>
              </a:spcAft>
            </a:pPr>
            <a:r>
              <a:rPr lang="sr-Latn-BA" sz="2800" dirty="0">
                <a:latin typeface="Calibri" pitchFamily="34" charset="0"/>
                <a:cs typeface="Calibri" pitchFamily="34" charset="0"/>
              </a:rPr>
              <a:t>Oštećenja sluha najčešće dolaze usljed česte izloženosti prekomjernoj buci, izloženosti ugljen monoksidu ili uzimanjem nekih antibiotika. Utvrđeno je da i cigarete i alkohol imaju udjela u gubljenju sluha</a:t>
            </a:r>
            <a:endParaRPr lang="sr-Cyrl-BA" sz="2800" dirty="0">
              <a:latin typeface="Calibri" pitchFamily="34" charset="0"/>
              <a:cs typeface="Calibri" pitchFamily="34" charset="0"/>
            </a:endParaRPr>
          </a:p>
          <a:p>
            <a:pPr algn="just">
              <a:spcBef>
                <a:spcPts val="600"/>
              </a:spcBef>
              <a:spcAft>
                <a:spcPts val="600"/>
              </a:spcAft>
            </a:pPr>
            <a:endParaRPr lang="sr-Cyrl-BA" sz="2800" dirty="0">
              <a:latin typeface="Calibri" pitchFamily="34" charset="0"/>
              <a:cs typeface="Calibri" pitchFamily="34" charset="0"/>
            </a:endParaRPr>
          </a:p>
        </p:txBody>
      </p:sp>
    </p:spTree>
    <p:extLst>
      <p:ext uri="{BB962C8B-B14F-4D97-AF65-F5344CB8AC3E}">
        <p14:creationId xmlns:p14="http://schemas.microsoft.com/office/powerpoint/2010/main" val="37024659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Rectangle 2"/>
          <p:cNvSpPr>
            <a:spLocks noChangeArrowheads="1"/>
          </p:cNvSpPr>
          <p:nvPr/>
        </p:nvSpPr>
        <p:spPr bwMode="auto">
          <a:xfrm>
            <a:off x="0" y="0"/>
            <a:ext cx="1300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Moglo bi se reći da je zvuk fizička pojava koja se javlja nakon poremećaja stanja mirovanja čestica neke elastične sredine. Promjene položaja tih čestica uz odgovarajuću promjenu pritiska i gustine nazivaju se akustične oscilacije. Zvuk se prostire putem talasa, ali za razliku od svjetla ili radiotalasa, on nije dio elektromagnetnog spektra. Dio fizike koji proučava zvuk zove se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akustika</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Prostiranje mu je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longitudinalno</a:t>
            </a:r>
            <a:r>
              <a:rPr kumimoji="0" lang="sr-Latn-RS" sz="1100" b="0" i="0" u="none" strike="noStrike" cap="none" normalizeH="0" baseline="30000" smtClean="0">
                <a:ln>
                  <a:noFill/>
                </a:ln>
                <a:solidFill>
                  <a:schemeClr val="tx1"/>
                </a:solidFill>
                <a:effectLst/>
                <a:latin typeface="Cambria" pitchFamily="18" charset="0"/>
                <a:ea typeface="Calibri" pitchFamily="34" charset="0"/>
                <a:cs typeface="Times New Roman" pitchFamily="18" charset="0"/>
                <a:hlinkClick r:id="rId2"/>
              </a:rPr>
              <a:t>[</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2"/>
              </a:rPr>
              <a:t>1]</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u vidu mehaničkog vala.</a:t>
            </a:r>
            <a:endParaRPr kumimoji="0" lang="sr-Latn-RS" sz="800" b="0" i="0" u="none" strike="noStrike" cap="none" normalizeH="0" baseline="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Uz pojam zvuka uvijek se veže i </a:t>
            </a:r>
            <a:r>
              <a:rPr kumimoji="0" lang="sr-Latn-RS" sz="1100" b="0" i="1"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frekvencija</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koja predstavlja broj talasa u jednoj sekundi. Promjenom frekvencije dobijamo visoke ili niske tonalitete. Zvučni signal predstavlja promjenu pritiska vazduha kroz vrijeme. Prostiranje zvuka u vazduhu</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3"/>
              </a:rPr>
              <a:t>[2]</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je otprilike oko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340 m/s</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a:t>
            </a:r>
            <a:endParaRPr kumimoji="0" lang="sr-Latn-R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0" y="2028825"/>
            <a:ext cx="130032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800" b="0" i="0" u="none" strike="noStrike" cap="none" normalizeH="0" baseline="0" smtClean="0">
                <a:ln>
                  <a:noFill/>
                </a:ln>
                <a:solidFill>
                  <a:schemeClr val="tx1"/>
                </a:solidFill>
                <a:effectLst/>
                <a:latin typeface="Arial" pitchFamily="34" charset="0"/>
                <a:cs typeface="Arial" pitchFamily="34" charset="0"/>
              </a:rPr>
              <a:t/>
            </a:r>
            <a:br>
              <a:rPr kumimoji="0" lang="sr-Latn-RS" sz="1800" b="0" i="0" u="none" strike="noStrike" cap="none" normalizeH="0" baseline="0" smtClean="0">
                <a:ln>
                  <a:noFill/>
                </a:ln>
                <a:solidFill>
                  <a:schemeClr val="tx1"/>
                </a:solidFill>
                <a:effectLst/>
                <a:latin typeface="Arial" pitchFamily="34" charset="0"/>
                <a:cs typeface="Arial" pitchFamily="34" charset="0"/>
              </a:rPr>
            </a:b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956990" y="2076003"/>
            <a:ext cx="10657184" cy="7017306"/>
          </a:xfrm>
          <a:prstGeom prst="rect">
            <a:avLst/>
          </a:prstGeom>
          <a:noFill/>
        </p:spPr>
        <p:txBody>
          <a:bodyPr wrap="square" rtlCol="0">
            <a:spAutoFit/>
          </a:bodyPr>
          <a:lstStyle/>
          <a:p>
            <a:pPr algn="just">
              <a:spcBef>
                <a:spcPts val="600"/>
              </a:spcBef>
              <a:spcAft>
                <a:spcPts val="600"/>
              </a:spcAft>
            </a:pPr>
            <a:r>
              <a:rPr lang="sr-Latn-BA" sz="2800" dirty="0">
                <a:latin typeface="Calibri" pitchFamily="34" charset="0"/>
                <a:cs typeface="Calibri" pitchFamily="34" charset="0"/>
              </a:rPr>
              <a:t>Frekvencije koje uho detektuje možemo podijeliti prema kritičnim pojasevima (Critical Band) koji za niske frekvencije iznose 100 Hz, a kako se približavamo visokim frekvencijama kritični pojasevi poprimaju širi raspon. Jedinica za mjerenje kritičnog pojasa je Bark . </a:t>
            </a:r>
          </a:p>
          <a:p>
            <a:pPr algn="just">
              <a:spcBef>
                <a:spcPts val="600"/>
              </a:spcBef>
              <a:spcAft>
                <a:spcPts val="600"/>
              </a:spcAft>
            </a:pPr>
            <a:r>
              <a:rPr lang="sr-Latn-BA" sz="2800" dirty="0">
                <a:latin typeface="Calibri" pitchFamily="34" charset="0"/>
                <a:cs typeface="Calibri" pitchFamily="34" charset="0"/>
              </a:rPr>
              <a:t>Dva zvuka koji spadaju u jedan kritični pojas zvuče skoro jednako glasno kao jedan zvuk u istom kritičnom pojasu. Isti broj širiokopojasnih zvukova, odnosno zvukova koji pokrivaju više kritičnih pojasa, zvučaće mnogo glasnije nego isti broj istopojasnih zvukova u jednom kritičnom pojasu. Ovu osobinu ljudskog uha producenti zvuka odlično poznaju i prilikom kreiranja audio elemenata vode računa o navedenim osobinama. </a:t>
            </a:r>
          </a:p>
          <a:p>
            <a:pPr algn="just">
              <a:spcBef>
                <a:spcPts val="600"/>
              </a:spcBef>
              <a:spcAft>
                <a:spcPts val="600"/>
              </a:spcAft>
            </a:pPr>
            <a:r>
              <a:rPr lang="sr-Latn-BA" sz="2800" dirty="0">
                <a:latin typeface="Calibri" pitchFamily="34" charset="0"/>
                <a:cs typeface="Calibri" pitchFamily="34" charset="0"/>
              </a:rPr>
              <a:t>U okviru jednog kritičnog pojasa moguće je jedva primjetno razlikovati oko 30 frekvencija, koje za niske tonove imaju pomak od oko 3 Hz, dok je za visoke taj pomak veći.</a:t>
            </a:r>
          </a:p>
          <a:p>
            <a:pPr algn="just">
              <a:spcBef>
                <a:spcPts val="600"/>
              </a:spcBef>
              <a:spcAft>
                <a:spcPts val="600"/>
              </a:spcAft>
            </a:pPr>
            <a:endParaRPr lang="sr-Cyrl-BA" sz="2800" dirty="0">
              <a:latin typeface="Calibri" pitchFamily="34" charset="0"/>
              <a:cs typeface="Calibri" pitchFamily="34" charset="0"/>
            </a:endParaRPr>
          </a:p>
        </p:txBody>
      </p:sp>
    </p:spTree>
    <p:extLst>
      <p:ext uri="{BB962C8B-B14F-4D97-AF65-F5344CB8AC3E}">
        <p14:creationId xmlns:p14="http://schemas.microsoft.com/office/powerpoint/2010/main" val="32322374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Rectangle 2"/>
          <p:cNvSpPr>
            <a:spLocks noChangeArrowheads="1"/>
          </p:cNvSpPr>
          <p:nvPr/>
        </p:nvSpPr>
        <p:spPr bwMode="auto">
          <a:xfrm>
            <a:off x="0" y="0"/>
            <a:ext cx="1300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Moglo bi se reći da je zvuk fizička pojava koja se javlja nakon poremećaja stanja mirovanja čestica neke elastične sredine. Promjene položaja tih čestica uz odgovarajuću promjenu pritiska i gustine nazivaju se akustične oscilacije. Zvuk se prostire putem talasa, ali za razliku od svjetla ili radiotalasa, on nije dio elektromagnetnog spektra. Dio fizike koji proučava zvuk zove se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akustika</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Prostiranje mu je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longitudinalno</a:t>
            </a:r>
            <a:r>
              <a:rPr kumimoji="0" lang="sr-Latn-RS" sz="1100" b="0" i="0" u="none" strike="noStrike" cap="none" normalizeH="0" baseline="30000" smtClean="0">
                <a:ln>
                  <a:noFill/>
                </a:ln>
                <a:solidFill>
                  <a:schemeClr val="tx1"/>
                </a:solidFill>
                <a:effectLst/>
                <a:latin typeface="Cambria" pitchFamily="18" charset="0"/>
                <a:ea typeface="Calibri" pitchFamily="34" charset="0"/>
                <a:cs typeface="Times New Roman" pitchFamily="18" charset="0"/>
                <a:hlinkClick r:id="rId2"/>
              </a:rPr>
              <a:t>[</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2"/>
              </a:rPr>
              <a:t>1]</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u vidu mehaničkog vala.</a:t>
            </a:r>
            <a:endParaRPr kumimoji="0" lang="sr-Latn-RS" sz="800" b="0" i="0" u="none" strike="noStrike" cap="none" normalizeH="0" baseline="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Uz pojam zvuka uvijek se veže i </a:t>
            </a:r>
            <a:r>
              <a:rPr kumimoji="0" lang="sr-Latn-RS" sz="1100" b="0" i="1"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frekvencija</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koja predstavlja broj talasa u jednoj sekundi. Promjenom frekvencije dobijamo visoke ili niske tonalitete. Zvučni signal predstavlja promjenu pritiska vazduha kroz vrijeme. Prostiranje zvuka u vazduhu</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3"/>
              </a:rPr>
              <a:t>[2]</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je otprilike oko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340 m/s</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a:t>
            </a:r>
            <a:endParaRPr kumimoji="0" lang="sr-Latn-R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0" y="2028825"/>
            <a:ext cx="130032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800" b="0" i="0" u="none" strike="noStrike" cap="none" normalizeH="0" baseline="0" smtClean="0">
                <a:ln>
                  <a:noFill/>
                </a:ln>
                <a:solidFill>
                  <a:schemeClr val="tx1"/>
                </a:solidFill>
                <a:effectLst/>
                <a:latin typeface="Arial" pitchFamily="34" charset="0"/>
                <a:cs typeface="Arial" pitchFamily="34" charset="0"/>
              </a:rPr>
              <a:t/>
            </a:r>
            <a:br>
              <a:rPr kumimoji="0" lang="sr-Latn-RS" sz="1800" b="0" i="0" u="none" strike="noStrike" cap="none" normalizeH="0" baseline="0" smtClean="0">
                <a:ln>
                  <a:noFill/>
                </a:ln>
                <a:solidFill>
                  <a:schemeClr val="tx1"/>
                </a:solidFill>
                <a:effectLst/>
                <a:latin typeface="Arial" pitchFamily="34" charset="0"/>
                <a:cs typeface="Arial" pitchFamily="34" charset="0"/>
              </a:rPr>
            </a:b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08314834"/>
              </p:ext>
            </p:extLst>
          </p:nvPr>
        </p:nvGraphicFramePr>
        <p:xfrm>
          <a:off x="596950" y="1633265"/>
          <a:ext cx="5544614" cy="7255534"/>
        </p:xfrm>
        <a:graphic>
          <a:graphicData uri="http://schemas.openxmlformats.org/drawingml/2006/table">
            <a:tbl>
              <a:tblPr firstRow="1" firstCol="1" bandRow="1">
                <a:tableStyleId>{5C22544A-7EE6-4342-B048-85BDC9FD1C3A}</a:tableStyleId>
              </a:tblPr>
              <a:tblGrid>
                <a:gridCol w="842083">
                  <a:extLst>
                    <a:ext uri="{9D8B030D-6E8A-4147-A177-3AD203B41FA5}">
                      <a16:colId xmlns:a16="http://schemas.microsoft.com/office/drawing/2014/main" val="20000"/>
                    </a:ext>
                  </a:extLst>
                </a:gridCol>
                <a:gridCol w="1728224">
                  <a:extLst>
                    <a:ext uri="{9D8B030D-6E8A-4147-A177-3AD203B41FA5}">
                      <a16:colId xmlns:a16="http://schemas.microsoft.com/office/drawing/2014/main" val="20001"/>
                    </a:ext>
                  </a:extLst>
                </a:gridCol>
                <a:gridCol w="1247746">
                  <a:extLst>
                    <a:ext uri="{9D8B030D-6E8A-4147-A177-3AD203B41FA5}">
                      <a16:colId xmlns:a16="http://schemas.microsoft.com/office/drawing/2014/main" val="20002"/>
                    </a:ext>
                  </a:extLst>
                </a:gridCol>
                <a:gridCol w="1726561">
                  <a:extLst>
                    <a:ext uri="{9D8B030D-6E8A-4147-A177-3AD203B41FA5}">
                      <a16:colId xmlns:a16="http://schemas.microsoft.com/office/drawing/2014/main" val="20003"/>
                    </a:ext>
                  </a:extLst>
                </a:gridCol>
              </a:tblGrid>
              <a:tr h="279059">
                <a:tc>
                  <a:txBody>
                    <a:bodyPr/>
                    <a:lstStyle/>
                    <a:p>
                      <a:pPr algn="just">
                        <a:lnSpc>
                          <a:spcPct val="150000"/>
                        </a:lnSpc>
                        <a:spcBef>
                          <a:spcPts val="1200"/>
                        </a:spcBef>
                        <a:spcAft>
                          <a:spcPts val="0"/>
                        </a:spcAft>
                      </a:pPr>
                      <a:r>
                        <a:rPr lang="sr-Latn-BA" sz="1200">
                          <a:effectLst/>
                        </a:rPr>
                        <a:t>Bark</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Donja granica (Hz)</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Sredina (Hz)</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Gornja granica (Hz)</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00"/>
                  </a:ext>
                </a:extLst>
              </a:tr>
              <a:tr h="279059">
                <a:tc>
                  <a:txBody>
                    <a:bodyPr/>
                    <a:lstStyle/>
                    <a:p>
                      <a:pPr algn="just">
                        <a:lnSpc>
                          <a:spcPct val="150000"/>
                        </a:lnSpc>
                        <a:spcBef>
                          <a:spcPts val="1200"/>
                        </a:spcBef>
                        <a:spcAft>
                          <a:spcPts val="0"/>
                        </a:spcAft>
                      </a:pPr>
                      <a:r>
                        <a:rPr lang="sr-Latn-BA" sz="1200">
                          <a:effectLst/>
                        </a:rPr>
                        <a:t>1</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50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100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01"/>
                  </a:ext>
                </a:extLst>
              </a:tr>
              <a:tr h="279059">
                <a:tc>
                  <a:txBody>
                    <a:bodyPr/>
                    <a:lstStyle/>
                    <a:p>
                      <a:pPr algn="just">
                        <a:lnSpc>
                          <a:spcPct val="150000"/>
                        </a:lnSpc>
                        <a:spcBef>
                          <a:spcPts val="1200"/>
                        </a:spcBef>
                        <a:spcAft>
                          <a:spcPts val="0"/>
                        </a:spcAft>
                      </a:pPr>
                      <a:r>
                        <a:rPr lang="sr-Latn-BA" sz="1200">
                          <a:effectLst/>
                        </a:rPr>
                        <a:t>2</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150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200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02"/>
                  </a:ext>
                </a:extLst>
              </a:tr>
              <a:tr h="279059">
                <a:tc>
                  <a:txBody>
                    <a:bodyPr/>
                    <a:lstStyle/>
                    <a:p>
                      <a:pPr algn="just">
                        <a:lnSpc>
                          <a:spcPct val="150000"/>
                        </a:lnSpc>
                        <a:spcBef>
                          <a:spcPts val="1200"/>
                        </a:spcBef>
                        <a:spcAft>
                          <a:spcPts val="0"/>
                        </a:spcAft>
                      </a:pPr>
                      <a:r>
                        <a:rPr lang="sr-Latn-BA" sz="1200">
                          <a:effectLst/>
                        </a:rPr>
                        <a:t>3</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200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250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300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03"/>
                  </a:ext>
                </a:extLst>
              </a:tr>
              <a:tr h="279059">
                <a:tc>
                  <a:txBody>
                    <a:bodyPr/>
                    <a:lstStyle/>
                    <a:p>
                      <a:pPr algn="just">
                        <a:lnSpc>
                          <a:spcPct val="150000"/>
                        </a:lnSpc>
                        <a:spcBef>
                          <a:spcPts val="1200"/>
                        </a:spcBef>
                        <a:spcAft>
                          <a:spcPts val="0"/>
                        </a:spcAft>
                      </a:pPr>
                      <a:r>
                        <a:rPr lang="sr-Latn-BA" sz="1200">
                          <a:effectLst/>
                        </a:rPr>
                        <a:t>4</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300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350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400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04"/>
                  </a:ext>
                </a:extLst>
              </a:tr>
              <a:tr h="279059">
                <a:tc>
                  <a:txBody>
                    <a:bodyPr/>
                    <a:lstStyle/>
                    <a:p>
                      <a:pPr algn="just">
                        <a:lnSpc>
                          <a:spcPct val="150000"/>
                        </a:lnSpc>
                        <a:spcBef>
                          <a:spcPts val="1200"/>
                        </a:spcBef>
                        <a:spcAft>
                          <a:spcPts val="0"/>
                        </a:spcAft>
                      </a:pPr>
                      <a:r>
                        <a:rPr lang="sr-Latn-BA" sz="1200">
                          <a:effectLst/>
                        </a:rPr>
                        <a:t>5</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400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450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510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05"/>
                  </a:ext>
                </a:extLst>
              </a:tr>
              <a:tr h="279059">
                <a:tc>
                  <a:txBody>
                    <a:bodyPr/>
                    <a:lstStyle/>
                    <a:p>
                      <a:pPr algn="just">
                        <a:lnSpc>
                          <a:spcPct val="150000"/>
                        </a:lnSpc>
                        <a:spcBef>
                          <a:spcPts val="1200"/>
                        </a:spcBef>
                        <a:spcAft>
                          <a:spcPts val="0"/>
                        </a:spcAft>
                      </a:pPr>
                      <a:r>
                        <a:rPr lang="sr-Latn-BA" sz="1200">
                          <a:effectLst/>
                        </a:rPr>
                        <a:t>6</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510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570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630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06"/>
                  </a:ext>
                </a:extLst>
              </a:tr>
              <a:tr h="279059">
                <a:tc>
                  <a:txBody>
                    <a:bodyPr/>
                    <a:lstStyle/>
                    <a:p>
                      <a:pPr algn="just">
                        <a:lnSpc>
                          <a:spcPct val="150000"/>
                        </a:lnSpc>
                        <a:spcBef>
                          <a:spcPts val="1200"/>
                        </a:spcBef>
                        <a:spcAft>
                          <a:spcPts val="0"/>
                        </a:spcAft>
                      </a:pPr>
                      <a:r>
                        <a:rPr lang="sr-Latn-BA" sz="1200">
                          <a:effectLst/>
                        </a:rPr>
                        <a:t>7</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630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700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770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07"/>
                  </a:ext>
                </a:extLst>
              </a:tr>
              <a:tr h="279059">
                <a:tc>
                  <a:txBody>
                    <a:bodyPr/>
                    <a:lstStyle/>
                    <a:p>
                      <a:pPr algn="just">
                        <a:lnSpc>
                          <a:spcPct val="150000"/>
                        </a:lnSpc>
                        <a:spcBef>
                          <a:spcPts val="1200"/>
                        </a:spcBef>
                        <a:spcAft>
                          <a:spcPts val="0"/>
                        </a:spcAft>
                      </a:pPr>
                      <a:r>
                        <a:rPr lang="sr-Latn-BA" sz="1200">
                          <a:effectLst/>
                        </a:rPr>
                        <a:t>8</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770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840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920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08"/>
                  </a:ext>
                </a:extLst>
              </a:tr>
              <a:tr h="279059">
                <a:tc>
                  <a:txBody>
                    <a:bodyPr/>
                    <a:lstStyle/>
                    <a:p>
                      <a:pPr algn="just">
                        <a:lnSpc>
                          <a:spcPct val="150000"/>
                        </a:lnSpc>
                        <a:spcBef>
                          <a:spcPts val="1200"/>
                        </a:spcBef>
                        <a:spcAft>
                          <a:spcPts val="0"/>
                        </a:spcAft>
                      </a:pPr>
                      <a:r>
                        <a:rPr lang="sr-Latn-BA" sz="1200">
                          <a:effectLst/>
                        </a:rPr>
                        <a:t>9</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920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1000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1080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09"/>
                  </a:ext>
                </a:extLst>
              </a:tr>
              <a:tr h="279059">
                <a:tc>
                  <a:txBody>
                    <a:bodyPr/>
                    <a:lstStyle/>
                    <a:p>
                      <a:pPr algn="just">
                        <a:lnSpc>
                          <a:spcPct val="150000"/>
                        </a:lnSpc>
                        <a:spcBef>
                          <a:spcPts val="1200"/>
                        </a:spcBef>
                        <a:spcAft>
                          <a:spcPts val="0"/>
                        </a:spcAft>
                      </a:pPr>
                      <a:r>
                        <a:rPr lang="sr-Latn-BA" sz="1200">
                          <a:effectLst/>
                        </a:rPr>
                        <a:t>10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1080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1170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1270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10"/>
                  </a:ext>
                </a:extLst>
              </a:tr>
              <a:tr h="279059">
                <a:tc>
                  <a:txBody>
                    <a:bodyPr/>
                    <a:lstStyle/>
                    <a:p>
                      <a:pPr algn="just">
                        <a:lnSpc>
                          <a:spcPct val="150000"/>
                        </a:lnSpc>
                        <a:spcBef>
                          <a:spcPts val="1200"/>
                        </a:spcBef>
                        <a:spcAft>
                          <a:spcPts val="0"/>
                        </a:spcAft>
                      </a:pPr>
                      <a:r>
                        <a:rPr lang="sr-Latn-BA" sz="1200">
                          <a:effectLst/>
                        </a:rPr>
                        <a:t>11</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1270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1370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1480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11"/>
                  </a:ext>
                </a:extLst>
              </a:tr>
              <a:tr h="279059">
                <a:tc>
                  <a:txBody>
                    <a:bodyPr/>
                    <a:lstStyle/>
                    <a:p>
                      <a:pPr algn="just">
                        <a:lnSpc>
                          <a:spcPct val="150000"/>
                        </a:lnSpc>
                        <a:spcBef>
                          <a:spcPts val="1200"/>
                        </a:spcBef>
                        <a:spcAft>
                          <a:spcPts val="0"/>
                        </a:spcAft>
                      </a:pPr>
                      <a:r>
                        <a:rPr lang="sr-Latn-BA" sz="1200">
                          <a:effectLst/>
                        </a:rPr>
                        <a:t>12</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1480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1600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1720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12"/>
                  </a:ext>
                </a:extLst>
              </a:tr>
              <a:tr h="279059">
                <a:tc>
                  <a:txBody>
                    <a:bodyPr/>
                    <a:lstStyle/>
                    <a:p>
                      <a:pPr algn="just">
                        <a:lnSpc>
                          <a:spcPct val="150000"/>
                        </a:lnSpc>
                        <a:spcBef>
                          <a:spcPts val="1200"/>
                        </a:spcBef>
                        <a:spcAft>
                          <a:spcPts val="0"/>
                        </a:spcAft>
                      </a:pPr>
                      <a:r>
                        <a:rPr lang="sr-Latn-BA" sz="1200">
                          <a:effectLst/>
                        </a:rPr>
                        <a:t>13</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1720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1850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2000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13"/>
                  </a:ext>
                </a:extLst>
              </a:tr>
              <a:tr h="279059">
                <a:tc>
                  <a:txBody>
                    <a:bodyPr/>
                    <a:lstStyle/>
                    <a:p>
                      <a:pPr algn="just">
                        <a:lnSpc>
                          <a:spcPct val="150000"/>
                        </a:lnSpc>
                        <a:spcBef>
                          <a:spcPts val="1200"/>
                        </a:spcBef>
                        <a:spcAft>
                          <a:spcPts val="0"/>
                        </a:spcAft>
                      </a:pPr>
                      <a:r>
                        <a:rPr lang="sr-Latn-BA" sz="1200">
                          <a:effectLst/>
                        </a:rPr>
                        <a:t>14</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2000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2150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2320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14"/>
                  </a:ext>
                </a:extLst>
              </a:tr>
              <a:tr h="279059">
                <a:tc>
                  <a:txBody>
                    <a:bodyPr/>
                    <a:lstStyle/>
                    <a:p>
                      <a:pPr algn="just">
                        <a:lnSpc>
                          <a:spcPct val="150000"/>
                        </a:lnSpc>
                        <a:spcBef>
                          <a:spcPts val="1200"/>
                        </a:spcBef>
                        <a:spcAft>
                          <a:spcPts val="0"/>
                        </a:spcAft>
                      </a:pPr>
                      <a:r>
                        <a:rPr lang="sr-Latn-BA" sz="1200">
                          <a:effectLst/>
                        </a:rPr>
                        <a:t>15</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2320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2500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2700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15"/>
                  </a:ext>
                </a:extLst>
              </a:tr>
              <a:tr h="279059">
                <a:tc>
                  <a:txBody>
                    <a:bodyPr/>
                    <a:lstStyle/>
                    <a:p>
                      <a:pPr algn="just">
                        <a:lnSpc>
                          <a:spcPct val="150000"/>
                        </a:lnSpc>
                        <a:spcBef>
                          <a:spcPts val="1200"/>
                        </a:spcBef>
                        <a:spcAft>
                          <a:spcPts val="0"/>
                        </a:spcAft>
                      </a:pPr>
                      <a:r>
                        <a:rPr lang="sr-Latn-BA" sz="1200">
                          <a:effectLst/>
                        </a:rPr>
                        <a:t>16</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2700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2900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3150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16"/>
                  </a:ext>
                </a:extLst>
              </a:tr>
              <a:tr h="279059">
                <a:tc>
                  <a:txBody>
                    <a:bodyPr/>
                    <a:lstStyle/>
                    <a:p>
                      <a:pPr algn="just">
                        <a:lnSpc>
                          <a:spcPct val="150000"/>
                        </a:lnSpc>
                        <a:spcBef>
                          <a:spcPts val="1200"/>
                        </a:spcBef>
                        <a:spcAft>
                          <a:spcPts val="0"/>
                        </a:spcAft>
                      </a:pPr>
                      <a:r>
                        <a:rPr lang="sr-Latn-BA" sz="1200">
                          <a:effectLst/>
                        </a:rPr>
                        <a:t>17</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3150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3400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3700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17"/>
                  </a:ext>
                </a:extLst>
              </a:tr>
              <a:tr h="279059">
                <a:tc>
                  <a:txBody>
                    <a:bodyPr/>
                    <a:lstStyle/>
                    <a:p>
                      <a:pPr algn="just">
                        <a:lnSpc>
                          <a:spcPct val="150000"/>
                        </a:lnSpc>
                        <a:spcBef>
                          <a:spcPts val="1200"/>
                        </a:spcBef>
                        <a:spcAft>
                          <a:spcPts val="0"/>
                        </a:spcAft>
                      </a:pPr>
                      <a:r>
                        <a:rPr lang="sr-Latn-BA" sz="1200">
                          <a:effectLst/>
                        </a:rPr>
                        <a:t>18</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3700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4000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4400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18"/>
                  </a:ext>
                </a:extLst>
              </a:tr>
              <a:tr h="279059">
                <a:tc>
                  <a:txBody>
                    <a:bodyPr/>
                    <a:lstStyle/>
                    <a:p>
                      <a:pPr algn="just">
                        <a:lnSpc>
                          <a:spcPct val="150000"/>
                        </a:lnSpc>
                        <a:spcBef>
                          <a:spcPts val="1200"/>
                        </a:spcBef>
                        <a:spcAft>
                          <a:spcPts val="0"/>
                        </a:spcAft>
                      </a:pPr>
                      <a:r>
                        <a:rPr lang="sr-Latn-BA" sz="1200">
                          <a:effectLst/>
                        </a:rPr>
                        <a:t>19</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4400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4800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5300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19"/>
                  </a:ext>
                </a:extLst>
              </a:tr>
              <a:tr h="279059">
                <a:tc>
                  <a:txBody>
                    <a:bodyPr/>
                    <a:lstStyle/>
                    <a:p>
                      <a:pPr algn="just">
                        <a:lnSpc>
                          <a:spcPct val="150000"/>
                        </a:lnSpc>
                        <a:spcBef>
                          <a:spcPts val="1200"/>
                        </a:spcBef>
                        <a:spcAft>
                          <a:spcPts val="0"/>
                        </a:spcAft>
                      </a:pPr>
                      <a:r>
                        <a:rPr lang="sr-Latn-BA" sz="1200">
                          <a:effectLst/>
                        </a:rPr>
                        <a:t>20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5300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5800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6400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20"/>
                  </a:ext>
                </a:extLst>
              </a:tr>
              <a:tr h="279059">
                <a:tc>
                  <a:txBody>
                    <a:bodyPr/>
                    <a:lstStyle/>
                    <a:p>
                      <a:pPr algn="just">
                        <a:lnSpc>
                          <a:spcPct val="150000"/>
                        </a:lnSpc>
                        <a:spcBef>
                          <a:spcPts val="1200"/>
                        </a:spcBef>
                        <a:spcAft>
                          <a:spcPts val="0"/>
                        </a:spcAft>
                      </a:pPr>
                      <a:r>
                        <a:rPr lang="sr-Latn-BA" sz="1200">
                          <a:effectLst/>
                        </a:rPr>
                        <a:t>21</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6400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7000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7700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21"/>
                  </a:ext>
                </a:extLst>
              </a:tr>
              <a:tr h="279059">
                <a:tc>
                  <a:txBody>
                    <a:bodyPr/>
                    <a:lstStyle/>
                    <a:p>
                      <a:pPr algn="just">
                        <a:lnSpc>
                          <a:spcPct val="150000"/>
                        </a:lnSpc>
                        <a:spcBef>
                          <a:spcPts val="1200"/>
                        </a:spcBef>
                        <a:spcAft>
                          <a:spcPts val="0"/>
                        </a:spcAft>
                      </a:pPr>
                      <a:r>
                        <a:rPr lang="sr-Latn-BA" sz="1200">
                          <a:effectLst/>
                        </a:rPr>
                        <a:t>22</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7700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8500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9500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22"/>
                  </a:ext>
                </a:extLst>
              </a:tr>
              <a:tr h="279059">
                <a:tc>
                  <a:txBody>
                    <a:bodyPr/>
                    <a:lstStyle/>
                    <a:p>
                      <a:pPr algn="just">
                        <a:lnSpc>
                          <a:spcPct val="150000"/>
                        </a:lnSpc>
                        <a:spcBef>
                          <a:spcPts val="1200"/>
                        </a:spcBef>
                        <a:spcAft>
                          <a:spcPts val="0"/>
                        </a:spcAft>
                      </a:pPr>
                      <a:r>
                        <a:rPr lang="sr-Latn-BA" sz="1200">
                          <a:effectLst/>
                        </a:rPr>
                        <a:t>23</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9500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10500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12000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23"/>
                  </a:ext>
                </a:extLst>
              </a:tr>
              <a:tr h="279059">
                <a:tc>
                  <a:txBody>
                    <a:bodyPr/>
                    <a:lstStyle/>
                    <a:p>
                      <a:pPr algn="just">
                        <a:lnSpc>
                          <a:spcPct val="150000"/>
                        </a:lnSpc>
                        <a:spcBef>
                          <a:spcPts val="1200"/>
                        </a:spcBef>
                        <a:spcAft>
                          <a:spcPts val="0"/>
                        </a:spcAft>
                      </a:pPr>
                      <a:r>
                        <a:rPr lang="sr-Latn-BA" sz="1200">
                          <a:effectLst/>
                        </a:rPr>
                        <a:t>24</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12000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13500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15500</a:t>
                      </a:r>
                      <a:endParaRPr lang="sr-Cyrl-BA" sz="150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24"/>
                  </a:ext>
                </a:extLst>
              </a:tr>
              <a:tr h="279059">
                <a:tc>
                  <a:txBody>
                    <a:bodyPr/>
                    <a:lstStyle/>
                    <a:p>
                      <a:pPr algn="just">
                        <a:lnSpc>
                          <a:spcPct val="150000"/>
                        </a:lnSpc>
                        <a:spcBef>
                          <a:spcPts val="1200"/>
                        </a:spcBef>
                        <a:spcAft>
                          <a:spcPts val="0"/>
                        </a:spcAft>
                      </a:pPr>
                      <a:r>
                        <a:rPr lang="sr-Latn-BA" sz="1200">
                          <a:effectLst/>
                        </a:rPr>
                        <a:t>25</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15500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a:effectLst/>
                        </a:rPr>
                        <a:t>19500</a:t>
                      </a:r>
                      <a:endParaRPr lang="sr-Cyrl-BA" sz="1500">
                        <a:solidFill>
                          <a:srgbClr val="000000"/>
                        </a:solidFill>
                        <a:effectLst/>
                        <a:latin typeface="Cambria"/>
                        <a:ea typeface="Times New Roman"/>
                        <a:cs typeface="Times New Roman"/>
                      </a:endParaRPr>
                    </a:p>
                  </a:txBody>
                  <a:tcPr marL="89777" marR="89777" marT="0" marB="0"/>
                </a:tc>
                <a:tc>
                  <a:txBody>
                    <a:bodyPr/>
                    <a:lstStyle/>
                    <a:p>
                      <a:pPr algn="just">
                        <a:lnSpc>
                          <a:spcPct val="150000"/>
                        </a:lnSpc>
                        <a:spcBef>
                          <a:spcPts val="1200"/>
                        </a:spcBef>
                        <a:spcAft>
                          <a:spcPts val="0"/>
                        </a:spcAft>
                      </a:pPr>
                      <a:r>
                        <a:rPr lang="sr-Latn-BA" sz="1200" dirty="0">
                          <a:effectLst/>
                        </a:rPr>
                        <a:t> </a:t>
                      </a:r>
                      <a:endParaRPr lang="sr-Cyrl-BA" sz="1500" dirty="0">
                        <a:solidFill>
                          <a:srgbClr val="000000"/>
                        </a:solidFill>
                        <a:effectLst/>
                        <a:latin typeface="Cambria"/>
                        <a:ea typeface="Times New Roman"/>
                        <a:cs typeface="Times New Roman"/>
                      </a:endParaRPr>
                    </a:p>
                  </a:txBody>
                  <a:tcPr marL="89777" marR="89777" marT="0" marB="0"/>
                </a:tc>
                <a:extLst>
                  <a:ext uri="{0D108BD9-81ED-4DB2-BD59-A6C34878D82A}">
                    <a16:rowId xmlns:a16="http://schemas.microsoft.com/office/drawing/2014/main" val="10025"/>
                  </a:ext>
                </a:extLst>
              </a:tr>
            </a:tbl>
          </a:graphicData>
        </a:graphic>
      </p:graphicFrame>
      <p:sp>
        <p:nvSpPr>
          <p:cNvPr id="6" name="TextBox 5"/>
          <p:cNvSpPr txBox="1"/>
          <p:nvPr/>
        </p:nvSpPr>
        <p:spPr>
          <a:xfrm>
            <a:off x="6285582" y="8258001"/>
            <a:ext cx="5917004" cy="646331"/>
          </a:xfrm>
          <a:prstGeom prst="rect">
            <a:avLst/>
          </a:prstGeom>
          <a:noFill/>
        </p:spPr>
        <p:txBody>
          <a:bodyPr wrap="none" rtlCol="0">
            <a:spAutoFit/>
          </a:bodyPr>
          <a:lstStyle/>
          <a:p>
            <a:r>
              <a:rPr lang="sr-Latn-BA" sz="1800" i="1" dirty="0"/>
              <a:t>Spektar audio frekvencija podijeljen na kritične pojaseve</a:t>
            </a:r>
            <a:endParaRPr lang="sr-Cyrl-BA" sz="1800" dirty="0"/>
          </a:p>
          <a:p>
            <a:endParaRPr lang="sr-Cyrl-BA" sz="1800" dirty="0"/>
          </a:p>
        </p:txBody>
      </p:sp>
    </p:spTree>
    <p:extLst>
      <p:ext uri="{BB962C8B-B14F-4D97-AF65-F5344CB8AC3E}">
        <p14:creationId xmlns:p14="http://schemas.microsoft.com/office/powerpoint/2010/main" val="8129883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Rectangle 2"/>
          <p:cNvSpPr>
            <a:spLocks noChangeArrowheads="1"/>
          </p:cNvSpPr>
          <p:nvPr/>
        </p:nvSpPr>
        <p:spPr bwMode="auto">
          <a:xfrm>
            <a:off x="0" y="0"/>
            <a:ext cx="1300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Moglo bi se reći da je zvuk fizička pojava koja se javlja nakon poremećaja stanja mirovanja čestica neke elastične sredine. Promjene položaja tih čestica uz odgovarajuću promjenu pritiska i gustine nazivaju se akustične oscilacije. Zvuk se prostire putem talasa, ali za razliku od svjetla ili radiotalasa, on nije dio elektromagnetnog spektra. Dio fizike koji proučava zvuk zove se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akustika</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Prostiranje mu je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longitudinalno</a:t>
            </a:r>
            <a:r>
              <a:rPr kumimoji="0" lang="sr-Latn-RS" sz="1100" b="0" i="0" u="none" strike="noStrike" cap="none" normalizeH="0" baseline="30000" smtClean="0">
                <a:ln>
                  <a:noFill/>
                </a:ln>
                <a:solidFill>
                  <a:schemeClr val="tx1"/>
                </a:solidFill>
                <a:effectLst/>
                <a:latin typeface="Cambria" pitchFamily="18" charset="0"/>
                <a:ea typeface="Calibri" pitchFamily="34" charset="0"/>
                <a:cs typeface="Times New Roman" pitchFamily="18" charset="0"/>
                <a:hlinkClick r:id="rId2"/>
              </a:rPr>
              <a:t>[</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2"/>
              </a:rPr>
              <a:t>1]</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u vidu mehaničkog vala.</a:t>
            </a:r>
            <a:endParaRPr kumimoji="0" lang="sr-Latn-RS" sz="800" b="0" i="0" u="none" strike="noStrike" cap="none" normalizeH="0" baseline="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Uz pojam zvuka uvijek se veže i </a:t>
            </a:r>
            <a:r>
              <a:rPr kumimoji="0" lang="sr-Latn-RS" sz="1100" b="0" i="1"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frekvencija</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koja predstavlja broj talasa u jednoj sekundi. Promjenom frekvencije dobijamo visoke ili niske tonalitete. Zvučni signal predstavlja promjenu pritiska vazduha kroz vrijeme. Prostiranje zvuka u vazduhu</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3"/>
              </a:rPr>
              <a:t>[2]</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je otprilike oko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340 m/s</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a:t>
            </a:r>
            <a:endParaRPr kumimoji="0" lang="sr-Latn-R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0" y="2028825"/>
            <a:ext cx="130032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800" b="0" i="0" u="none" strike="noStrike" cap="none" normalizeH="0" baseline="0" smtClean="0">
                <a:ln>
                  <a:noFill/>
                </a:ln>
                <a:solidFill>
                  <a:schemeClr val="tx1"/>
                </a:solidFill>
                <a:effectLst/>
                <a:latin typeface="Arial" pitchFamily="34" charset="0"/>
                <a:cs typeface="Arial" pitchFamily="34" charset="0"/>
              </a:rPr>
              <a:t/>
            </a:r>
            <a:br>
              <a:rPr kumimoji="0" lang="sr-Latn-RS" sz="1800" b="0" i="0" u="none" strike="noStrike" cap="none" normalizeH="0" baseline="0" smtClean="0">
                <a:ln>
                  <a:noFill/>
                </a:ln>
                <a:solidFill>
                  <a:schemeClr val="tx1"/>
                </a:solidFill>
                <a:effectLst/>
                <a:latin typeface="Arial" pitchFamily="34" charset="0"/>
                <a:cs typeface="Arial" pitchFamily="34" charset="0"/>
              </a:rPr>
            </a:b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956990" y="2076003"/>
            <a:ext cx="10657184" cy="6586418"/>
          </a:xfrm>
          <a:prstGeom prst="rect">
            <a:avLst/>
          </a:prstGeom>
          <a:noFill/>
        </p:spPr>
        <p:txBody>
          <a:bodyPr wrap="square" rtlCol="0">
            <a:spAutoFit/>
          </a:bodyPr>
          <a:lstStyle/>
          <a:p>
            <a:pPr algn="just">
              <a:spcBef>
                <a:spcPts val="600"/>
              </a:spcBef>
              <a:spcAft>
                <a:spcPts val="600"/>
              </a:spcAft>
            </a:pPr>
            <a:r>
              <a:rPr lang="sr-Latn-BA" sz="2800" b="1" dirty="0">
                <a:solidFill>
                  <a:srgbClr val="0066CC"/>
                </a:solidFill>
                <a:latin typeface="Calibri" pitchFamily="34" charset="0"/>
                <a:cs typeface="Calibri" pitchFamily="34" charset="0"/>
              </a:rPr>
              <a:t>Digitalizacija zvuka</a:t>
            </a:r>
            <a:endParaRPr lang="sr-Cyrl-BA" sz="2800" b="1" dirty="0">
              <a:solidFill>
                <a:srgbClr val="0066CC"/>
              </a:solidFill>
              <a:latin typeface="Calibri" pitchFamily="34" charset="0"/>
              <a:cs typeface="Calibri" pitchFamily="34" charset="0"/>
            </a:endParaRPr>
          </a:p>
          <a:p>
            <a:pPr algn="just">
              <a:spcBef>
                <a:spcPts val="600"/>
              </a:spcBef>
              <a:spcAft>
                <a:spcPts val="600"/>
              </a:spcAft>
            </a:pPr>
            <a:r>
              <a:rPr lang="sr-Latn-BA" sz="2800" dirty="0">
                <a:latin typeface="Calibri" pitchFamily="34" charset="0"/>
                <a:cs typeface="Calibri" pitchFamily="34" charset="0"/>
              </a:rPr>
              <a:t>Donedavno se zvuk samo bilježio u obliku </a:t>
            </a:r>
            <a:r>
              <a:rPr lang="sr-Latn-BA" sz="2800" i="1" dirty="0">
                <a:latin typeface="Calibri" pitchFamily="34" charset="0"/>
                <a:cs typeface="Calibri" pitchFamily="34" charset="0"/>
              </a:rPr>
              <a:t>analognog zapisa</a:t>
            </a:r>
            <a:r>
              <a:rPr lang="sr-Latn-BA" sz="2800" dirty="0">
                <a:latin typeface="Calibri" pitchFamily="34" charset="0"/>
                <a:cs typeface="Calibri" pitchFamily="34" charset="0"/>
              </a:rPr>
              <a:t>. Oscilovanje čestica se putem mikrofona iz mehaničke energije pretvara u elektronski oblik koji omogućava analogno snimanje. Takvim zapisivanjem nije omogućena dugotrajna reprodukcija zvuka istog kvaliteta kao prilikom prvog zapisivanja. Svaka reprodukcija je dovodila do smanjenja kvaliteta usljed mehaničkog trošenja trake koja prelazi preko glave za čitanje, tako da je svaka nova reprodukcija bila različita. I presnimavanje materijala je neminovno dovodilo do gubitka kvaliteta. </a:t>
            </a:r>
            <a:endParaRPr lang="sr-Cyrl-BA" sz="2800" dirty="0">
              <a:latin typeface="Calibri" pitchFamily="34" charset="0"/>
              <a:cs typeface="Calibri" pitchFamily="34" charset="0"/>
            </a:endParaRPr>
          </a:p>
          <a:p>
            <a:pPr algn="just">
              <a:spcBef>
                <a:spcPts val="600"/>
              </a:spcBef>
              <a:spcAft>
                <a:spcPts val="600"/>
              </a:spcAft>
            </a:pPr>
            <a:r>
              <a:rPr lang="sr-Latn-BA" sz="2800" dirty="0">
                <a:latin typeface="Calibri" pitchFamily="34" charset="0"/>
                <a:cs typeface="Calibri" pitchFamily="34" charset="0"/>
              </a:rPr>
              <a:t>Možda su najveći problemi bili u obradi koja je podrazumijevala dodavanje, oduzimanje, sječenje ili postavljanje limitera koji su dodatno unosili šum i uticali na konačni kvalitet montiranog zvučnog zapisa. Sve to je dovodilo do degradacije kvaliteta. </a:t>
            </a:r>
            <a:endParaRPr lang="sr-Cyrl-BA" sz="2800" dirty="0">
              <a:latin typeface="Calibri" pitchFamily="34" charset="0"/>
              <a:cs typeface="Calibri" pitchFamily="34" charset="0"/>
            </a:endParaRPr>
          </a:p>
          <a:p>
            <a:pPr algn="just">
              <a:spcBef>
                <a:spcPts val="600"/>
              </a:spcBef>
              <a:spcAft>
                <a:spcPts val="600"/>
              </a:spcAft>
            </a:pPr>
            <a:endParaRPr lang="sr-Cyrl-BA" sz="2800" dirty="0">
              <a:latin typeface="Calibri" pitchFamily="34" charset="0"/>
              <a:cs typeface="Calibri" pitchFamily="34" charset="0"/>
            </a:endParaRPr>
          </a:p>
        </p:txBody>
      </p:sp>
    </p:spTree>
    <p:extLst>
      <p:ext uri="{BB962C8B-B14F-4D97-AF65-F5344CB8AC3E}">
        <p14:creationId xmlns:p14="http://schemas.microsoft.com/office/powerpoint/2010/main" val="22970502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Rectangle 2"/>
          <p:cNvSpPr>
            <a:spLocks noChangeArrowheads="1"/>
          </p:cNvSpPr>
          <p:nvPr/>
        </p:nvSpPr>
        <p:spPr bwMode="auto">
          <a:xfrm>
            <a:off x="0" y="0"/>
            <a:ext cx="1300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Moglo bi se reći da je zvuk fizička pojava koja se javlja nakon poremećaja stanja mirovanja čestica neke elastične sredine. Promjene položaja tih čestica uz odgovarajuću promjenu pritiska i gustine nazivaju se akustične oscilacije. Zvuk se prostire putem talasa, ali za razliku od svjetla ili radiotalasa, on nije dio elektromagnetnog spektra. Dio fizike koji proučava zvuk zove se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akustika</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Prostiranje mu je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longitudinalno</a:t>
            </a:r>
            <a:r>
              <a:rPr kumimoji="0" lang="sr-Latn-RS" sz="1100" b="0" i="0" u="none" strike="noStrike" cap="none" normalizeH="0" baseline="30000" smtClean="0">
                <a:ln>
                  <a:noFill/>
                </a:ln>
                <a:solidFill>
                  <a:schemeClr val="tx1"/>
                </a:solidFill>
                <a:effectLst/>
                <a:latin typeface="Cambria" pitchFamily="18" charset="0"/>
                <a:ea typeface="Calibri" pitchFamily="34" charset="0"/>
                <a:cs typeface="Times New Roman" pitchFamily="18" charset="0"/>
                <a:hlinkClick r:id="rId2"/>
              </a:rPr>
              <a:t>[</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2"/>
              </a:rPr>
              <a:t>1]</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u vidu mehaničkog vala.</a:t>
            </a:r>
            <a:endParaRPr kumimoji="0" lang="sr-Latn-RS" sz="800" b="0" i="0" u="none" strike="noStrike" cap="none" normalizeH="0" baseline="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Uz pojam zvuka uvijek se veže i </a:t>
            </a:r>
            <a:r>
              <a:rPr kumimoji="0" lang="sr-Latn-RS" sz="1100" b="0" i="1"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frekvencija</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koja predstavlja broj talasa u jednoj sekundi. Promjenom frekvencije dobijamo visoke ili niske tonalitete. Zvučni signal predstavlja promjenu pritiska vazduha kroz vrijeme. Prostiranje zvuka u vazduhu</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3"/>
              </a:rPr>
              <a:t>[2]</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je otprilike oko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340 m/s</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a:t>
            </a:r>
            <a:endParaRPr kumimoji="0" lang="sr-Latn-R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0" y="2028825"/>
            <a:ext cx="130032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800" b="0" i="0" u="none" strike="noStrike" cap="none" normalizeH="0" baseline="0" smtClean="0">
                <a:ln>
                  <a:noFill/>
                </a:ln>
                <a:solidFill>
                  <a:schemeClr val="tx1"/>
                </a:solidFill>
                <a:effectLst/>
                <a:latin typeface="Arial" pitchFamily="34" charset="0"/>
                <a:cs typeface="Arial" pitchFamily="34" charset="0"/>
              </a:rPr>
              <a:t/>
            </a:r>
            <a:br>
              <a:rPr kumimoji="0" lang="sr-Latn-RS" sz="1800" b="0" i="0" u="none" strike="noStrike" cap="none" normalizeH="0" baseline="0" smtClean="0">
                <a:ln>
                  <a:noFill/>
                </a:ln>
                <a:solidFill>
                  <a:schemeClr val="tx1"/>
                </a:solidFill>
                <a:effectLst/>
                <a:latin typeface="Arial" pitchFamily="34" charset="0"/>
                <a:cs typeface="Arial" pitchFamily="34" charset="0"/>
              </a:rPr>
            </a:b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956990" y="2076003"/>
            <a:ext cx="10945216" cy="4401205"/>
          </a:xfrm>
          <a:prstGeom prst="rect">
            <a:avLst/>
          </a:prstGeom>
          <a:noFill/>
        </p:spPr>
        <p:txBody>
          <a:bodyPr wrap="square" rtlCol="0">
            <a:spAutoFit/>
          </a:bodyPr>
          <a:lstStyle/>
          <a:p>
            <a:pPr algn="just">
              <a:spcBef>
                <a:spcPts val="600"/>
              </a:spcBef>
              <a:spcAft>
                <a:spcPts val="600"/>
              </a:spcAft>
            </a:pPr>
            <a:r>
              <a:rPr lang="vi-VN" sz="2800" dirty="0">
                <a:latin typeface="Calibri" pitchFamily="34" charset="0"/>
                <a:cs typeface="Calibri" pitchFamily="34" charset="0"/>
              </a:rPr>
              <a:t>Uvođenjem digitalizacije zvuka svi nabrojani problemi su riješeni. Drastično je olakšana mogućnost napredne montaže, dok pri tome reprodukcija ili presnimavanje uvijek zadržavaju istovjetan kvalitet. Sve su to razlozi zbog kojih je moderna produkcija zvuka zasnovana na digitalnim formatima, odnosno zvuk se zapisuje binarnim kodom. Za zapisivanje digitalnog zapisa zvuka bilo je potrebno omogućiti brzi upis i skladištenje velike količine podataka u realnom vremenu, što je i omogućeno ubrzanim razvojem hardvera. Posljedica svega toga je da se danas analogni formati zvuka nikako ili vrlo rijetko koriste. Čak se užurbano provodi digitalizacija bitnih snimljenih materijala da bi se sačuvali od propadanja.</a:t>
            </a:r>
            <a:endParaRPr lang="sr-Cyrl-BA" sz="2800" dirty="0">
              <a:latin typeface="Calibri" pitchFamily="34" charset="0"/>
              <a:cs typeface="Calibri" pitchFamily="34" charset="0"/>
            </a:endParaRPr>
          </a:p>
        </p:txBody>
      </p:sp>
    </p:spTree>
    <p:extLst>
      <p:ext uri="{BB962C8B-B14F-4D97-AF65-F5344CB8AC3E}">
        <p14:creationId xmlns:p14="http://schemas.microsoft.com/office/powerpoint/2010/main" val="23894795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Rectangle 2"/>
          <p:cNvSpPr>
            <a:spLocks noChangeArrowheads="1"/>
          </p:cNvSpPr>
          <p:nvPr/>
        </p:nvSpPr>
        <p:spPr bwMode="auto">
          <a:xfrm>
            <a:off x="0" y="0"/>
            <a:ext cx="1300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Moglo bi se reći da je zvuk fizička pojava koja se javlja nakon poremećaja stanja mirovanja čestica neke elastične sredine. Promjene položaja tih čestica uz odgovarajuću promjenu pritiska i gustine nazivaju se akustične oscilacije. Zvuk se prostire putem talasa, ali za razliku od svjetla ili radiotalasa, on nije dio elektromagnetnog spektra. Dio fizike koji proučava zvuk zove se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akustika</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Prostiranje mu je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longitudinalno</a:t>
            </a:r>
            <a:r>
              <a:rPr kumimoji="0" lang="sr-Latn-RS" sz="1100" b="0" i="0" u="none" strike="noStrike" cap="none" normalizeH="0" baseline="30000" smtClean="0">
                <a:ln>
                  <a:noFill/>
                </a:ln>
                <a:solidFill>
                  <a:schemeClr val="tx1"/>
                </a:solidFill>
                <a:effectLst/>
                <a:latin typeface="Cambria" pitchFamily="18" charset="0"/>
                <a:ea typeface="Calibri" pitchFamily="34" charset="0"/>
                <a:cs typeface="Times New Roman" pitchFamily="18" charset="0"/>
                <a:hlinkClick r:id="rId2"/>
              </a:rPr>
              <a:t>[</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2"/>
              </a:rPr>
              <a:t>1]</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u vidu mehaničkog vala.</a:t>
            </a:r>
            <a:endParaRPr kumimoji="0" lang="sr-Latn-RS" sz="800" b="0" i="0" u="none" strike="noStrike" cap="none" normalizeH="0" baseline="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Uz pojam zvuka uvijek se veže i </a:t>
            </a:r>
            <a:r>
              <a:rPr kumimoji="0" lang="sr-Latn-RS" sz="1100" b="0" i="1"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frekvencija</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koja predstavlja broj talasa u jednoj sekundi. Promjenom frekvencije dobijamo visoke ili niske tonalitete. Zvučni signal predstavlja promjenu pritiska vazduha kroz vrijeme. Prostiranje zvuka u vazduhu</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3"/>
              </a:rPr>
              <a:t>[2]</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je otprilike oko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340 m/s</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a:t>
            </a:r>
            <a:endParaRPr kumimoji="0" lang="sr-Latn-R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0" y="2028825"/>
            <a:ext cx="130032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800" b="0" i="0" u="none" strike="noStrike" cap="none" normalizeH="0" baseline="0" smtClean="0">
                <a:ln>
                  <a:noFill/>
                </a:ln>
                <a:solidFill>
                  <a:schemeClr val="tx1"/>
                </a:solidFill>
                <a:effectLst/>
                <a:latin typeface="Arial" pitchFamily="34" charset="0"/>
                <a:cs typeface="Arial" pitchFamily="34" charset="0"/>
              </a:rPr>
              <a:t/>
            </a:r>
            <a:br>
              <a:rPr kumimoji="0" lang="sr-Latn-RS" sz="1800" b="0" i="0" u="none" strike="noStrike" cap="none" normalizeH="0" baseline="0" smtClean="0">
                <a:ln>
                  <a:noFill/>
                </a:ln>
                <a:solidFill>
                  <a:schemeClr val="tx1"/>
                </a:solidFill>
                <a:effectLst/>
                <a:latin typeface="Arial" pitchFamily="34" charset="0"/>
                <a:cs typeface="Arial" pitchFamily="34" charset="0"/>
              </a:rPr>
            </a:b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668958" y="2569369"/>
            <a:ext cx="6768752" cy="5786199"/>
          </a:xfrm>
          <a:prstGeom prst="rect">
            <a:avLst/>
          </a:prstGeom>
          <a:noFill/>
        </p:spPr>
        <p:txBody>
          <a:bodyPr wrap="square" rtlCol="0">
            <a:spAutoFit/>
          </a:bodyPr>
          <a:lstStyle/>
          <a:p>
            <a:pPr algn="just">
              <a:spcBef>
                <a:spcPts val="600"/>
              </a:spcBef>
              <a:spcAft>
                <a:spcPts val="600"/>
              </a:spcAft>
            </a:pPr>
            <a:r>
              <a:rPr lang="vi-VN" sz="2500" dirty="0">
                <a:solidFill>
                  <a:srgbClr val="0066CC"/>
                </a:solidFill>
                <a:latin typeface="Calibri" pitchFamily="34" charset="0"/>
                <a:cs typeface="Calibri" pitchFamily="34" charset="0"/>
              </a:rPr>
              <a:t>Nikvistova teorema </a:t>
            </a:r>
          </a:p>
          <a:p>
            <a:pPr algn="just">
              <a:spcBef>
                <a:spcPts val="600"/>
              </a:spcBef>
              <a:spcAft>
                <a:spcPts val="600"/>
              </a:spcAft>
            </a:pPr>
            <a:r>
              <a:rPr lang="vi-VN" sz="2500" dirty="0">
                <a:latin typeface="Calibri" pitchFamily="34" charset="0"/>
                <a:cs typeface="Calibri" pitchFamily="34" charset="0"/>
              </a:rPr>
              <a:t>Ako se zvučni signal uzorkuje u jednakim vremenskim intervalima, onda frekvencija uzoraka (eng. sampling rate) mora biti najmanje dva puta veća od najviše frekvencije koja se pojavljuje u zvučnom zapisu.</a:t>
            </a:r>
          </a:p>
          <a:p>
            <a:pPr algn="just">
              <a:spcBef>
                <a:spcPts val="600"/>
              </a:spcBef>
              <a:spcAft>
                <a:spcPts val="600"/>
              </a:spcAft>
            </a:pPr>
            <a:r>
              <a:rPr lang="vi-VN" sz="2500" dirty="0">
                <a:latin typeface="Calibri" pitchFamily="34" charset="0"/>
                <a:cs typeface="Calibri" pitchFamily="34" charset="0"/>
              </a:rPr>
              <a:t>Pošto ljudsko uho registruje najvišu frekvenciju do 20 kHz onda primjenjujući Nikvistovu teoremu zaključujemo da je za visoki kvalitet zvuk potrebno semplovati oko 40000 puta u sekundi. Standard profesionalne audio opreme iznosi 48 kHz. Sony i Philips primjenjuju 44100 uzoraka u sekundi, što ujedno predstavlja i kvalitet kompakt diska (Audio CD). </a:t>
            </a:r>
          </a:p>
        </p:txBody>
      </p:sp>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5742" y="2765450"/>
            <a:ext cx="5046878" cy="5040560"/>
          </a:xfrm>
          <a:prstGeom prst="rect">
            <a:avLst/>
          </a:prstGeom>
          <a:noFill/>
          <a:ln>
            <a:noFill/>
          </a:ln>
        </p:spPr>
      </p:pic>
    </p:spTree>
    <p:extLst>
      <p:ext uri="{BB962C8B-B14F-4D97-AF65-F5344CB8AC3E}">
        <p14:creationId xmlns:p14="http://schemas.microsoft.com/office/powerpoint/2010/main" val="4690805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Rectangle 2"/>
          <p:cNvSpPr>
            <a:spLocks noChangeArrowheads="1"/>
          </p:cNvSpPr>
          <p:nvPr/>
        </p:nvSpPr>
        <p:spPr bwMode="auto">
          <a:xfrm>
            <a:off x="0" y="0"/>
            <a:ext cx="1300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Moglo bi se reći da je zvuk fizička pojava koja se javlja nakon poremećaja stanja mirovanja čestica neke elastične sredine. Promjene položaja tih čestica uz odgovarajuću promjenu pritiska i gustine nazivaju se akustične oscilacije. Zvuk se prostire putem talasa, ali za razliku od svjetla ili radiotalasa, on nije dio elektromagnetnog spektra. Dio fizike koji proučava zvuk zove se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akustika</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Prostiranje mu je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longitudinalno</a:t>
            </a:r>
            <a:r>
              <a:rPr kumimoji="0" lang="sr-Latn-RS" sz="1100" b="0" i="0" u="none" strike="noStrike" cap="none" normalizeH="0" baseline="30000" smtClean="0">
                <a:ln>
                  <a:noFill/>
                </a:ln>
                <a:solidFill>
                  <a:schemeClr val="tx1"/>
                </a:solidFill>
                <a:effectLst/>
                <a:latin typeface="Cambria" pitchFamily="18" charset="0"/>
                <a:ea typeface="Calibri" pitchFamily="34" charset="0"/>
                <a:cs typeface="Times New Roman" pitchFamily="18" charset="0"/>
                <a:hlinkClick r:id="rId2"/>
              </a:rPr>
              <a:t>[</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2"/>
              </a:rPr>
              <a:t>1]</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u vidu mehaničkog vala.</a:t>
            </a:r>
            <a:endParaRPr kumimoji="0" lang="sr-Latn-RS" sz="800" b="0" i="0" u="none" strike="noStrike" cap="none" normalizeH="0" baseline="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Uz pojam zvuka uvijek se veže i </a:t>
            </a:r>
            <a:r>
              <a:rPr kumimoji="0" lang="sr-Latn-RS" sz="1100" b="0" i="1"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frekvencija</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koja predstavlja broj talasa u jednoj sekundi. Promjenom frekvencije dobijamo visoke ili niske tonalitete. Zvučni signal predstavlja promjenu pritiska vazduha kroz vrijeme. Prostiranje zvuka u vazduhu</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3"/>
              </a:rPr>
              <a:t>[2]</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je otprilike oko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340 m/s</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a:t>
            </a:r>
            <a:endParaRPr kumimoji="0" lang="sr-Latn-R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0" y="2028825"/>
            <a:ext cx="130032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800" b="0" i="0" u="none" strike="noStrike" cap="none" normalizeH="0" baseline="0" smtClean="0">
                <a:ln>
                  <a:noFill/>
                </a:ln>
                <a:solidFill>
                  <a:schemeClr val="tx1"/>
                </a:solidFill>
                <a:effectLst/>
                <a:latin typeface="Arial" pitchFamily="34" charset="0"/>
                <a:cs typeface="Arial" pitchFamily="34" charset="0"/>
              </a:rPr>
              <a:t/>
            </a:r>
            <a:br>
              <a:rPr kumimoji="0" lang="sr-Latn-RS" sz="1800" b="0" i="0" u="none" strike="noStrike" cap="none" normalizeH="0" baseline="0" smtClean="0">
                <a:ln>
                  <a:noFill/>
                </a:ln>
                <a:solidFill>
                  <a:schemeClr val="tx1"/>
                </a:solidFill>
                <a:effectLst/>
                <a:latin typeface="Arial" pitchFamily="34" charset="0"/>
                <a:cs typeface="Arial" pitchFamily="34" charset="0"/>
              </a:rPr>
            </a:b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740966" y="1705273"/>
            <a:ext cx="10945216" cy="7755969"/>
          </a:xfrm>
          <a:prstGeom prst="rect">
            <a:avLst/>
          </a:prstGeom>
          <a:noFill/>
        </p:spPr>
        <p:txBody>
          <a:bodyPr wrap="square" rtlCol="0">
            <a:spAutoFit/>
          </a:bodyPr>
          <a:lstStyle/>
          <a:p>
            <a:pPr algn="just">
              <a:spcBef>
                <a:spcPts val="600"/>
              </a:spcBef>
              <a:spcAft>
                <a:spcPts val="600"/>
              </a:spcAft>
            </a:pPr>
            <a:r>
              <a:rPr lang="vi-VN" sz="2800" dirty="0" smtClean="0">
                <a:latin typeface="Calibri" pitchFamily="34" charset="0"/>
                <a:cs typeface="Calibri" pitchFamily="34" charset="0"/>
              </a:rPr>
              <a:t>Za </a:t>
            </a:r>
            <a:r>
              <a:rPr lang="vi-VN" sz="2800" dirty="0">
                <a:latin typeface="Calibri" pitchFamily="34" charset="0"/>
                <a:cs typeface="Calibri" pitchFamily="34" charset="0"/>
              </a:rPr>
              <a:t>simulaciju prostornog zvuka koriste se najmanje dva mikrofona za dobijanje stereo zvuka</a:t>
            </a:r>
            <a:r>
              <a:rPr lang="vi-VN" sz="2800" dirty="0" smtClean="0">
                <a:latin typeface="Calibri" pitchFamily="34" charset="0"/>
                <a:cs typeface="Calibri" pitchFamily="34" charset="0"/>
              </a:rPr>
              <a:t>.</a:t>
            </a:r>
            <a:endParaRPr lang="en-US" sz="2800" dirty="0" smtClean="0">
              <a:latin typeface="Calibri" pitchFamily="34" charset="0"/>
              <a:cs typeface="Calibri" pitchFamily="34" charset="0"/>
            </a:endParaRPr>
          </a:p>
          <a:p>
            <a:pPr algn="just">
              <a:spcBef>
                <a:spcPts val="600"/>
              </a:spcBef>
              <a:spcAft>
                <a:spcPts val="600"/>
              </a:spcAft>
            </a:pPr>
            <a:endParaRPr lang="en-US" sz="2800" dirty="0">
              <a:latin typeface="Calibri" pitchFamily="34" charset="0"/>
              <a:cs typeface="Calibri" pitchFamily="34" charset="0"/>
            </a:endParaRPr>
          </a:p>
          <a:p>
            <a:pPr algn="just">
              <a:spcBef>
                <a:spcPts val="600"/>
              </a:spcBef>
              <a:spcAft>
                <a:spcPts val="600"/>
              </a:spcAft>
            </a:pPr>
            <a:endParaRPr lang="en-US" sz="2800" dirty="0" smtClean="0">
              <a:latin typeface="Calibri" pitchFamily="34" charset="0"/>
              <a:cs typeface="Calibri" pitchFamily="34" charset="0"/>
            </a:endParaRPr>
          </a:p>
          <a:p>
            <a:pPr algn="just">
              <a:spcBef>
                <a:spcPts val="600"/>
              </a:spcBef>
              <a:spcAft>
                <a:spcPts val="600"/>
              </a:spcAft>
            </a:pPr>
            <a:endParaRPr lang="vi-VN" sz="2800" dirty="0">
              <a:latin typeface="Calibri" pitchFamily="34" charset="0"/>
              <a:cs typeface="Calibri" pitchFamily="34" charset="0"/>
            </a:endParaRPr>
          </a:p>
          <a:p>
            <a:pPr algn="just">
              <a:spcBef>
                <a:spcPts val="600"/>
              </a:spcBef>
              <a:spcAft>
                <a:spcPts val="600"/>
              </a:spcAft>
            </a:pPr>
            <a:r>
              <a:rPr lang="vi-VN" sz="2800" dirty="0">
                <a:latin typeface="Calibri" pitchFamily="34" charset="0"/>
                <a:cs typeface="Calibri" pitchFamily="34" charset="0"/>
              </a:rPr>
              <a:t>Imajući u vidu da se za zapis svakog sempla ili uzorka koriste 2 bajta ili 16 bitova, onda se vrlo lako može izračunati potreban memorijski prostor u jedinici vremena. </a:t>
            </a:r>
            <a:endParaRPr lang="en-US" sz="2800" dirty="0">
              <a:latin typeface="Calibri" pitchFamily="34" charset="0"/>
              <a:cs typeface="Calibri" pitchFamily="34" charset="0"/>
            </a:endParaRPr>
          </a:p>
          <a:p>
            <a:pPr algn="just"/>
            <a:endParaRPr lang="en-US" sz="2800" dirty="0" smtClean="0">
              <a:latin typeface="Calibri" pitchFamily="34" charset="0"/>
              <a:cs typeface="Calibri" pitchFamily="34" charset="0"/>
            </a:endParaRPr>
          </a:p>
          <a:p>
            <a:pPr algn="just"/>
            <a:r>
              <a:rPr lang="sr-Latn-BA" sz="2800" dirty="0" smtClean="0">
                <a:latin typeface="Calibri" pitchFamily="34" charset="0"/>
                <a:cs typeface="Calibri" pitchFamily="34" charset="0"/>
              </a:rPr>
              <a:t>Primjer</a:t>
            </a:r>
            <a:r>
              <a:rPr lang="sr-Latn-BA" sz="2800" dirty="0">
                <a:latin typeface="Calibri" pitchFamily="34" charset="0"/>
                <a:cs typeface="Calibri" pitchFamily="34" charset="0"/>
              </a:rPr>
              <a:t>: </a:t>
            </a:r>
            <a:endParaRPr lang="sr-Cyrl-BA" sz="2800" dirty="0">
              <a:latin typeface="Calibri" pitchFamily="34" charset="0"/>
              <a:cs typeface="Calibri" pitchFamily="34" charset="0"/>
            </a:endParaRPr>
          </a:p>
          <a:p>
            <a:pPr algn="just"/>
            <a:r>
              <a:rPr lang="sr-Latn-BA" sz="2800" dirty="0">
                <a:latin typeface="Calibri" pitchFamily="34" charset="0"/>
                <a:cs typeface="Calibri" pitchFamily="34" charset="0"/>
              </a:rPr>
              <a:t>Za 1 minut zvučnog zapisa CD kvaliteta potrebno je</a:t>
            </a:r>
            <a:endParaRPr lang="sr-Cyrl-BA" sz="2800" dirty="0">
              <a:latin typeface="Calibri" pitchFamily="34" charset="0"/>
              <a:cs typeface="Calibri" pitchFamily="34" charset="0"/>
            </a:endParaRPr>
          </a:p>
          <a:p>
            <a:pPr algn="just"/>
            <a:r>
              <a:rPr lang="sr-Latn-BA" sz="2800" dirty="0">
                <a:latin typeface="Calibri" pitchFamily="34" charset="0"/>
                <a:cs typeface="Calibri" pitchFamily="34" charset="0"/>
              </a:rPr>
              <a:t>44100 x 2 bajta x 2 kanala (stereo) x 60 sekundi = 10,5 MB</a:t>
            </a:r>
            <a:endParaRPr lang="sr-Cyrl-BA" sz="2800" dirty="0">
              <a:latin typeface="Calibri" pitchFamily="34" charset="0"/>
              <a:cs typeface="Calibri" pitchFamily="34" charset="0"/>
            </a:endParaRPr>
          </a:p>
          <a:p>
            <a:pPr algn="just"/>
            <a:r>
              <a:rPr lang="sr-Latn-BA" sz="2800" dirty="0">
                <a:latin typeface="Calibri" pitchFamily="34" charset="0"/>
                <a:cs typeface="Calibri" pitchFamily="34" charset="0"/>
              </a:rPr>
              <a:t>Nakon semplovanja slijedi detektovanje intenziteta uzoraka zvuka. Jasno je da postoji beskonačan broj vrijednosti intenziteta između minimalne i maksimalne vrijednosti. </a:t>
            </a:r>
            <a:endParaRPr lang="sr-Cyrl-BA" sz="2800" dirty="0">
              <a:latin typeface="Calibri" pitchFamily="34" charset="0"/>
              <a:cs typeface="Calibri" pitchFamily="34" charset="0"/>
            </a:endParaRPr>
          </a:p>
          <a:p>
            <a:pPr algn="just">
              <a:spcBef>
                <a:spcPts val="600"/>
              </a:spcBef>
              <a:spcAft>
                <a:spcPts val="600"/>
              </a:spcAft>
            </a:pPr>
            <a:endParaRPr lang="vi-VN" sz="2800" dirty="0">
              <a:latin typeface="Calibri" pitchFamily="34" charset="0"/>
              <a:cs typeface="Calibri" pitchFamily="34" charset="0"/>
            </a:endParaRPr>
          </a:p>
        </p:txBody>
      </p:sp>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2566764" y="2497361"/>
            <a:ext cx="6624736" cy="1819401"/>
          </a:xfrm>
          <a:prstGeom prst="rect">
            <a:avLst/>
          </a:prstGeom>
        </p:spPr>
      </p:pic>
    </p:spTree>
    <p:extLst>
      <p:ext uri="{BB962C8B-B14F-4D97-AF65-F5344CB8AC3E}">
        <p14:creationId xmlns:p14="http://schemas.microsoft.com/office/powerpoint/2010/main" val="14503988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596950" y="1993305"/>
            <a:ext cx="7704856" cy="6840760"/>
          </a:xfrm>
        </p:spPr>
        <p:txBody>
          <a:bodyPr/>
          <a:lstStyle/>
          <a:p>
            <a:r>
              <a:rPr lang="vi-VN" sz="1800" b="1" dirty="0">
                <a:solidFill>
                  <a:schemeClr val="tx1"/>
                </a:solidFill>
                <a:latin typeface="Calibri" pitchFamily="34" charset="0"/>
                <a:cs typeface="Calibri" pitchFamily="34" charset="0"/>
              </a:rPr>
              <a:t>Kinetoskop</a:t>
            </a:r>
            <a:r>
              <a:rPr lang="vi-VN" sz="1800" dirty="0">
                <a:solidFill>
                  <a:schemeClr val="tx1"/>
                </a:solidFill>
                <a:latin typeface="Calibri" pitchFamily="34" charset="0"/>
                <a:cs typeface="Calibri" pitchFamily="34" charset="0"/>
              </a:rPr>
              <a:t> (</a:t>
            </a:r>
            <a:r>
              <a:rPr lang="vi-VN" sz="1800" dirty="0">
                <a:solidFill>
                  <a:schemeClr val="tx1"/>
                </a:solidFill>
                <a:latin typeface="Calibri" pitchFamily="34" charset="0"/>
                <a:cs typeface="Calibri" pitchFamily="34" charset="0"/>
                <a:hlinkClick r:id="rId2" tooltip="Engleski jezik"/>
              </a:rPr>
              <a:t>engleski</a:t>
            </a:r>
            <a:r>
              <a:rPr lang="vi-VN" sz="1800" dirty="0">
                <a:solidFill>
                  <a:schemeClr val="tx1"/>
                </a:solidFill>
                <a:latin typeface="Calibri" pitchFamily="34" charset="0"/>
                <a:cs typeface="Calibri" pitchFamily="34" charset="0"/>
              </a:rPr>
              <a:t>: </a:t>
            </a:r>
            <a:r>
              <a:rPr lang="vi-VN" sz="1800" i="1" dirty="0">
                <a:solidFill>
                  <a:schemeClr val="tx1"/>
                </a:solidFill>
                <a:latin typeface="Calibri" pitchFamily="34" charset="0"/>
                <a:cs typeface="Calibri" pitchFamily="34" charset="0"/>
              </a:rPr>
              <a:t>Kinetoscope</a:t>
            </a:r>
            <a:r>
              <a:rPr lang="vi-VN" sz="1800" dirty="0">
                <a:solidFill>
                  <a:schemeClr val="tx1"/>
                </a:solidFill>
                <a:latin typeface="Calibri" pitchFamily="34" charset="0"/>
                <a:cs typeface="Calibri" pitchFamily="34" charset="0"/>
              </a:rPr>
              <a:t>) je bio rani uređaj za prikazivanje </a:t>
            </a:r>
            <a:r>
              <a:rPr lang="vi-VN" sz="1800" dirty="0">
                <a:solidFill>
                  <a:schemeClr val="tx1"/>
                </a:solidFill>
                <a:latin typeface="Calibri" pitchFamily="34" charset="0"/>
                <a:cs typeface="Calibri" pitchFamily="34" charset="0"/>
                <a:hlinkClick r:id="rId3" tooltip="Film"/>
              </a:rPr>
              <a:t>filmova</a:t>
            </a:r>
            <a:r>
              <a:rPr lang="vi-VN" sz="1800" dirty="0">
                <a:solidFill>
                  <a:schemeClr val="tx1"/>
                </a:solidFill>
                <a:latin typeface="Calibri" pitchFamily="34" charset="0"/>
                <a:cs typeface="Calibri" pitchFamily="34" charset="0"/>
              </a:rPr>
              <a:t>. Zamišljen je za prikazivanje filmova jednom gledatelju, koji ih je promatrao kroz otvor na vrhu uređaja. Bio je prvi uređaj koji je koristio </a:t>
            </a:r>
            <a:r>
              <a:rPr lang="vi-VN" sz="1800" dirty="0">
                <a:solidFill>
                  <a:schemeClr val="tx1"/>
                </a:solidFill>
                <a:latin typeface="Calibri" pitchFamily="34" charset="0"/>
                <a:cs typeface="Calibri" pitchFamily="34" charset="0"/>
                <a:hlinkClick r:id="rId4" tooltip="Perforacija filma (još nenapisan)"/>
              </a:rPr>
              <a:t>perforiranu filmsku vrpcu</a:t>
            </a:r>
            <a:r>
              <a:rPr lang="vi-VN" sz="1800" dirty="0">
                <a:solidFill>
                  <a:schemeClr val="tx1"/>
                </a:solidFill>
                <a:latin typeface="Calibri" pitchFamily="34" charset="0"/>
                <a:cs typeface="Calibri" pitchFamily="34" charset="0"/>
              </a:rPr>
              <a:t> sa statičkim snimkama kako bi stvorio iluziju njihovog pokreta, a što je sve do pojave </a:t>
            </a:r>
            <a:r>
              <a:rPr lang="vi-VN" sz="1800" dirty="0">
                <a:solidFill>
                  <a:schemeClr val="tx1"/>
                </a:solidFill>
                <a:latin typeface="Calibri" pitchFamily="34" charset="0"/>
                <a:cs typeface="Calibri" pitchFamily="34" charset="0"/>
                <a:hlinkClick r:id="rId5" tooltip="Video"/>
              </a:rPr>
              <a:t>video</a:t>
            </a:r>
            <a:r>
              <a:rPr lang="vi-VN" sz="1800" dirty="0">
                <a:solidFill>
                  <a:schemeClr val="tx1"/>
                </a:solidFill>
                <a:latin typeface="Calibri" pitchFamily="34" charset="0"/>
                <a:cs typeface="Calibri" pitchFamily="34" charset="0"/>
              </a:rPr>
              <a:t> tehnologije bio osnovni metod prikazivanja pokretnih slika. Kao koncept ga je prvi put opisao američki poduzetnik i pronalazač </a:t>
            </a:r>
            <a:r>
              <a:rPr lang="vi-VN" sz="1800" dirty="0">
                <a:solidFill>
                  <a:schemeClr val="tx1"/>
                </a:solidFill>
                <a:latin typeface="Calibri" pitchFamily="34" charset="0"/>
                <a:cs typeface="Calibri" pitchFamily="34" charset="0"/>
                <a:hlinkClick r:id="rId6" tooltip="Thomas Alva Edison"/>
              </a:rPr>
              <a:t>Thomas Edison</a:t>
            </a:r>
            <a:r>
              <a:rPr lang="vi-VN" sz="1800" dirty="0">
                <a:solidFill>
                  <a:schemeClr val="tx1"/>
                </a:solidFill>
                <a:latin typeface="Calibri" pitchFamily="34" charset="0"/>
                <a:cs typeface="Calibri" pitchFamily="34" charset="0"/>
              </a:rPr>
              <a:t> 1888. godine, a u praktičnom smislu ga je razvio njegov zaposlenik </a:t>
            </a:r>
            <a:r>
              <a:rPr lang="vi-VN" sz="1800" dirty="0">
                <a:solidFill>
                  <a:schemeClr val="tx1"/>
                </a:solidFill>
                <a:latin typeface="Calibri" pitchFamily="34" charset="0"/>
                <a:cs typeface="Calibri" pitchFamily="34" charset="0"/>
                <a:hlinkClick r:id="rId7" tooltip="William Kennedy Laurie Dickson"/>
              </a:rPr>
              <a:t>William Kennedy Laurie Dickson</a:t>
            </a:r>
            <a:r>
              <a:rPr lang="vi-VN" sz="1800" dirty="0">
                <a:solidFill>
                  <a:schemeClr val="tx1"/>
                </a:solidFill>
                <a:latin typeface="Calibri" pitchFamily="34" charset="0"/>
                <a:cs typeface="Calibri" pitchFamily="34" charset="0"/>
              </a:rPr>
              <a:t> između 1889. i 1892. Dickson i njegov tim u Edisonovoj laboratoriji su također razvili i </a:t>
            </a:r>
            <a:r>
              <a:rPr lang="vi-VN" sz="1800" b="1" dirty="0">
                <a:solidFill>
                  <a:schemeClr val="tx1"/>
                </a:solidFill>
                <a:latin typeface="Calibri" pitchFamily="34" charset="0"/>
                <a:cs typeface="Calibri" pitchFamily="34" charset="0"/>
              </a:rPr>
              <a:t>Kinetograf</a:t>
            </a:r>
            <a:r>
              <a:rPr lang="vi-VN" sz="1800" dirty="0">
                <a:solidFill>
                  <a:schemeClr val="tx1"/>
                </a:solidFill>
                <a:latin typeface="Calibri" pitchFamily="34" charset="0"/>
                <a:cs typeface="Calibri" pitchFamily="34" charset="0"/>
              </a:rPr>
              <a:t>, inovativnu </a:t>
            </a:r>
            <a:r>
              <a:rPr lang="vi-VN" sz="1800" dirty="0">
                <a:solidFill>
                  <a:schemeClr val="tx1"/>
                </a:solidFill>
                <a:latin typeface="Calibri" pitchFamily="34" charset="0"/>
                <a:cs typeface="Calibri" pitchFamily="34" charset="0"/>
                <a:hlinkClick r:id="rId8" tooltip="Filmska kamera (još nenapisan)"/>
              </a:rPr>
              <a:t>filmsku kameru</a:t>
            </a:r>
            <a:r>
              <a:rPr lang="vi-VN" sz="1800" dirty="0">
                <a:solidFill>
                  <a:schemeClr val="tx1"/>
                </a:solidFill>
                <a:latin typeface="Calibri" pitchFamily="34" charset="0"/>
                <a:cs typeface="Calibri" pitchFamily="34" charset="0"/>
              </a:rPr>
              <a:t> sa rotirajućim kapcima, koju su koristili prvu za snimanje eksperimentalnih, a potom i komercijalnih filmova.</a:t>
            </a:r>
          </a:p>
          <a:p>
            <a:r>
              <a:rPr lang="vi-VN" sz="1800" dirty="0">
                <a:solidFill>
                  <a:schemeClr val="tx1"/>
                </a:solidFill>
                <a:latin typeface="Calibri" pitchFamily="34" charset="0"/>
                <a:cs typeface="Calibri" pitchFamily="34" charset="0"/>
              </a:rPr>
              <a:t>Kinetoskop je ušao u komercijalnu upotrebu 14. aprila 1894. kada je u </a:t>
            </a:r>
            <a:r>
              <a:rPr lang="vi-VN" sz="1800" dirty="0">
                <a:solidFill>
                  <a:schemeClr val="tx1"/>
                </a:solidFill>
                <a:latin typeface="Calibri" pitchFamily="34" charset="0"/>
                <a:cs typeface="Calibri" pitchFamily="34" charset="0"/>
                <a:hlinkClick r:id="rId9" tooltip="New York"/>
              </a:rPr>
              <a:t>New Yorku</a:t>
            </a:r>
            <a:r>
              <a:rPr lang="vi-VN" sz="1800" dirty="0">
                <a:solidFill>
                  <a:schemeClr val="tx1"/>
                </a:solidFill>
                <a:latin typeface="Calibri" pitchFamily="34" charset="0"/>
                <a:cs typeface="Calibri" pitchFamily="34" charset="0"/>
              </a:rPr>
              <a:t> održano prvo prikazivanje uz korištenje deset uređaja. Njegova pojava je imala značajan uticaj na dalji </a:t>
            </a:r>
            <a:r>
              <a:rPr lang="vi-VN" sz="1800" dirty="0">
                <a:solidFill>
                  <a:schemeClr val="tx1"/>
                </a:solidFill>
                <a:latin typeface="Calibri" pitchFamily="34" charset="0"/>
                <a:cs typeface="Calibri" pitchFamily="34" charset="0"/>
                <a:hlinkClick r:id="rId10" tooltip="Historija filma"/>
              </a:rPr>
              <a:t>razvoj filmske tehnologije</a:t>
            </a:r>
            <a:r>
              <a:rPr lang="vi-VN" sz="1800" dirty="0">
                <a:solidFill>
                  <a:schemeClr val="tx1"/>
                </a:solidFill>
                <a:latin typeface="Calibri" pitchFamily="34" charset="0"/>
                <a:cs typeface="Calibri" pitchFamily="34" charset="0"/>
              </a:rPr>
              <a:t>, velikim dijelom i zbog Edisonove odluke da ne podnosi </a:t>
            </a:r>
            <a:r>
              <a:rPr lang="vi-VN" sz="1800" dirty="0">
                <a:solidFill>
                  <a:schemeClr val="tx1"/>
                </a:solidFill>
                <a:latin typeface="Calibri" pitchFamily="34" charset="0"/>
                <a:cs typeface="Calibri" pitchFamily="34" charset="0"/>
                <a:hlinkClick r:id="rId11" tooltip="Patent"/>
              </a:rPr>
              <a:t>patente</a:t>
            </a:r>
            <a:r>
              <a:rPr lang="vi-VN" sz="1800" dirty="0">
                <a:solidFill>
                  <a:schemeClr val="tx1"/>
                </a:solidFill>
                <a:latin typeface="Calibri" pitchFamily="34" charset="0"/>
                <a:cs typeface="Calibri" pitchFamily="34" charset="0"/>
              </a:rPr>
              <a:t> iuzvan američkih granica, što su iskoristili ne-američki filmski pioniri kako bi usavršili Edisonovu tehnologiju. Godine 1895. je Edison uz Kinetoskop uveo i </a:t>
            </a:r>
            <a:r>
              <a:rPr lang="vi-VN" sz="1800" b="1" dirty="0">
                <a:solidFill>
                  <a:schemeClr val="tx1"/>
                </a:solidFill>
                <a:latin typeface="Calibri" pitchFamily="34" charset="0"/>
                <a:cs typeface="Calibri" pitchFamily="34" charset="0"/>
              </a:rPr>
              <a:t>Kinetofon</a:t>
            </a:r>
            <a:r>
              <a:rPr lang="vi-VN" sz="1800" dirty="0">
                <a:solidFill>
                  <a:schemeClr val="tx1"/>
                </a:solidFill>
                <a:latin typeface="Calibri" pitchFamily="34" charset="0"/>
                <a:cs typeface="Calibri" pitchFamily="34" charset="0"/>
              </a:rPr>
              <a:t>, odnosno uređaj koji je Kinetoskop trebao sinkronizirati sa </a:t>
            </a:r>
            <a:r>
              <a:rPr lang="vi-VN" sz="1800" dirty="0">
                <a:solidFill>
                  <a:schemeClr val="tx1"/>
                </a:solidFill>
                <a:latin typeface="Calibri" pitchFamily="34" charset="0"/>
                <a:cs typeface="Calibri" pitchFamily="34" charset="0"/>
                <a:hlinkClick r:id="rId12" tooltip="Fonografski cilindar (još nenapisan)"/>
              </a:rPr>
              <a:t>cilindričnim</a:t>
            </a:r>
            <a:r>
              <a:rPr lang="vi-VN" sz="1800" dirty="0">
                <a:solidFill>
                  <a:schemeClr val="tx1"/>
                </a:solidFill>
                <a:latin typeface="Calibri" pitchFamily="34" charset="0"/>
                <a:cs typeface="Calibri" pitchFamily="34" charset="0"/>
              </a:rPr>
              <a:t> </a:t>
            </a:r>
            <a:r>
              <a:rPr lang="vi-VN" sz="1800" dirty="0">
                <a:solidFill>
                  <a:schemeClr val="tx1"/>
                </a:solidFill>
                <a:latin typeface="Calibri" pitchFamily="34" charset="0"/>
                <a:cs typeface="Calibri" pitchFamily="34" charset="0"/>
                <a:hlinkClick r:id="rId13" tooltip="Fonograf"/>
              </a:rPr>
              <a:t>fonografom</a:t>
            </a:r>
            <a:r>
              <a:rPr lang="vi-VN" sz="1800" dirty="0">
                <a:solidFill>
                  <a:schemeClr val="tx1"/>
                </a:solidFill>
                <a:latin typeface="Calibri" pitchFamily="34" charset="0"/>
                <a:cs typeface="Calibri" pitchFamily="34" charset="0"/>
              </a:rPr>
              <a:t>. Taj pokušaj nije zaživio, a vrlo brzo se ispostavilo kako su projekcije filmova na vanjski ekran, koji Edison ispočetka nije smatrao financijski isplativim, daleko popularnije kod publike nego gledanje pojedinačnih uređaja. Edison je bio prisiljen napustiti Kinetoskop, iako će njegovi kasniji sistemi filmske projekcije koristiti isto ime</a:t>
            </a:r>
          </a:p>
        </p:txBody>
      </p:sp>
      <p:pic>
        <p:nvPicPr>
          <p:cNvPr id="2052" name="Picture 4" descr="File:Kinetoscope.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33178" y="2065313"/>
            <a:ext cx="4294677" cy="612068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Tree>
    <p:extLst>
      <p:ext uri="{BB962C8B-B14F-4D97-AF65-F5344CB8AC3E}">
        <p14:creationId xmlns:p14="http://schemas.microsoft.com/office/powerpoint/2010/main" val="751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Rectangle 2"/>
          <p:cNvSpPr>
            <a:spLocks noChangeArrowheads="1"/>
          </p:cNvSpPr>
          <p:nvPr/>
        </p:nvSpPr>
        <p:spPr bwMode="auto">
          <a:xfrm>
            <a:off x="0" y="0"/>
            <a:ext cx="1300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Moglo bi se reći da je zvuk fizička pojava koja se javlja nakon poremećaja stanja mirovanja čestica neke elastične sredine. Promjene položaja tih čestica uz odgovarajuću promjenu pritiska i gustine nazivaju se akustične oscilacije. Zvuk se prostire putem talasa, ali za razliku od svjetla ili radiotalasa, on nije dio elektromagnetnog spektra. Dio fizike koji proučava zvuk zove se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akustika</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Prostiranje mu je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longitudinalno</a:t>
            </a:r>
            <a:r>
              <a:rPr kumimoji="0" lang="sr-Latn-RS" sz="1100" b="0" i="0" u="none" strike="noStrike" cap="none" normalizeH="0" baseline="30000" smtClean="0">
                <a:ln>
                  <a:noFill/>
                </a:ln>
                <a:solidFill>
                  <a:schemeClr val="tx1"/>
                </a:solidFill>
                <a:effectLst/>
                <a:latin typeface="Cambria" pitchFamily="18" charset="0"/>
                <a:ea typeface="Calibri" pitchFamily="34" charset="0"/>
                <a:cs typeface="Times New Roman" pitchFamily="18" charset="0"/>
                <a:hlinkClick r:id="rId2"/>
              </a:rPr>
              <a:t>[</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2"/>
              </a:rPr>
              <a:t>1]</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u vidu mehaničkog vala.</a:t>
            </a:r>
            <a:endParaRPr kumimoji="0" lang="sr-Latn-RS" sz="800" b="0" i="0" u="none" strike="noStrike" cap="none" normalizeH="0" baseline="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Uz pojam zvuka uvijek se veže i </a:t>
            </a:r>
            <a:r>
              <a:rPr kumimoji="0" lang="sr-Latn-RS" sz="1100" b="0" i="1"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frekvencija</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koja predstavlja broj talasa u jednoj sekundi. Promjenom frekvencije dobijamo visoke ili niske tonalitete. Zvučni signal predstavlja promjenu pritiska vazduha kroz vrijeme. Prostiranje zvuka u vazduhu</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3"/>
              </a:rPr>
              <a:t>[2]</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je otprilike oko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340 m/s</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a:t>
            </a:r>
            <a:endParaRPr kumimoji="0" lang="sr-Latn-R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0" y="2028825"/>
            <a:ext cx="130032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800" b="0" i="0" u="none" strike="noStrike" cap="none" normalizeH="0" baseline="0" smtClean="0">
                <a:ln>
                  <a:noFill/>
                </a:ln>
                <a:solidFill>
                  <a:schemeClr val="tx1"/>
                </a:solidFill>
                <a:effectLst/>
                <a:latin typeface="Arial" pitchFamily="34" charset="0"/>
                <a:cs typeface="Arial" pitchFamily="34" charset="0"/>
              </a:rPr>
              <a:t/>
            </a:r>
            <a:br>
              <a:rPr kumimoji="0" lang="sr-Latn-RS" sz="1800" b="0" i="0" u="none" strike="noStrike" cap="none" normalizeH="0" baseline="0" smtClean="0">
                <a:ln>
                  <a:noFill/>
                </a:ln>
                <a:solidFill>
                  <a:schemeClr val="tx1"/>
                </a:solidFill>
                <a:effectLst/>
                <a:latin typeface="Arial" pitchFamily="34" charset="0"/>
                <a:cs typeface="Arial" pitchFamily="34" charset="0"/>
              </a:rPr>
            </a:b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956990" y="2076003"/>
            <a:ext cx="10945216" cy="5139869"/>
          </a:xfrm>
          <a:prstGeom prst="rect">
            <a:avLst/>
          </a:prstGeom>
          <a:noFill/>
        </p:spPr>
        <p:txBody>
          <a:bodyPr wrap="square" rtlCol="0">
            <a:spAutoFit/>
          </a:bodyPr>
          <a:lstStyle/>
          <a:p>
            <a:pPr algn="just">
              <a:spcBef>
                <a:spcPts val="600"/>
              </a:spcBef>
              <a:spcAft>
                <a:spcPts val="600"/>
              </a:spcAft>
            </a:pPr>
            <a:r>
              <a:rPr lang="vi-VN" sz="2800" dirty="0">
                <a:latin typeface="Calibri" pitchFamily="34" charset="0"/>
                <a:cs typeface="Calibri" pitchFamily="34" charset="0"/>
              </a:rPr>
              <a:t>Kvantizacija je postupak gdje se vrijednosti intenziteta dodjeljuju najpribližnijim predefinisanim vrijednostima. Drugim riječima, radi se o zaokruživanju vrijednosti. Kvantizacija najčešće koristi 16 bita, odnosno 65536 različitih predviđenih vrijednosti, što rezultira izvanrednim kvalitetom zvuka. </a:t>
            </a:r>
          </a:p>
          <a:p>
            <a:pPr algn="just">
              <a:spcBef>
                <a:spcPts val="600"/>
              </a:spcBef>
              <a:spcAft>
                <a:spcPts val="600"/>
              </a:spcAft>
            </a:pPr>
            <a:r>
              <a:rPr lang="vi-VN" sz="2800" dirty="0">
                <a:latin typeface="Calibri" pitchFamily="34" charset="0"/>
                <a:cs typeface="Calibri" pitchFamily="34" charset="0"/>
              </a:rPr>
              <a:t>Zapis Audio CD kvaliteta je prošao kroz pulsno modnu modulaciju (Pulse-code Modulation), odnosno govorimo o PCM načinu zapisivanja zvuka.</a:t>
            </a:r>
          </a:p>
          <a:p>
            <a:pPr algn="just">
              <a:spcBef>
                <a:spcPts val="600"/>
              </a:spcBef>
              <a:spcAft>
                <a:spcPts val="600"/>
              </a:spcAft>
            </a:pPr>
            <a:r>
              <a:rPr lang="vi-VN" sz="2800" dirty="0">
                <a:latin typeface="Calibri" pitchFamily="34" charset="0"/>
                <a:cs typeface="Calibri" pitchFamily="34" charset="0"/>
              </a:rPr>
              <a:t>Moguće je koristiti i veće opsege od 48 kHz, npr. opseg 192 kHz uz 24-bitnu kvantizaciju što zahtijeva mnogo veće hardverske zahtjeve, dok se dobijeni kvalitet može eventualno primijetiti samo na najkvalitetnijim uređajima za reprodukciju zvuka.</a:t>
            </a:r>
          </a:p>
        </p:txBody>
      </p:sp>
    </p:spTree>
    <p:extLst>
      <p:ext uri="{BB962C8B-B14F-4D97-AF65-F5344CB8AC3E}">
        <p14:creationId xmlns:p14="http://schemas.microsoft.com/office/powerpoint/2010/main" val="36716858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Rectangle 2"/>
          <p:cNvSpPr>
            <a:spLocks noChangeArrowheads="1"/>
          </p:cNvSpPr>
          <p:nvPr/>
        </p:nvSpPr>
        <p:spPr bwMode="auto">
          <a:xfrm>
            <a:off x="0" y="0"/>
            <a:ext cx="1300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Moglo bi se reći da je zvuk fizička pojava koja se javlja nakon poremećaja stanja mirovanja čestica neke elastične sredine. Promjene položaja tih čestica uz odgovarajuću promjenu pritiska i gustine nazivaju se akustične oscilacije. Zvuk se prostire putem talasa, ali za razliku od svjetla ili radiotalasa, on nije dio elektromagnetnog spektra. Dio fizike koji proučava zvuk zove se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akustika</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Prostiranje mu je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longitudinalno</a:t>
            </a:r>
            <a:r>
              <a:rPr kumimoji="0" lang="sr-Latn-RS" sz="1100" b="0" i="0" u="none" strike="noStrike" cap="none" normalizeH="0" baseline="30000" smtClean="0">
                <a:ln>
                  <a:noFill/>
                </a:ln>
                <a:solidFill>
                  <a:schemeClr val="tx1"/>
                </a:solidFill>
                <a:effectLst/>
                <a:latin typeface="Cambria" pitchFamily="18" charset="0"/>
                <a:ea typeface="Calibri" pitchFamily="34" charset="0"/>
                <a:cs typeface="Times New Roman" pitchFamily="18" charset="0"/>
                <a:hlinkClick r:id="rId2"/>
              </a:rPr>
              <a:t>[</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2"/>
              </a:rPr>
              <a:t>1]</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u vidu mehaničkog vala.</a:t>
            </a:r>
            <a:endParaRPr kumimoji="0" lang="sr-Latn-RS" sz="800" b="0" i="0" u="none" strike="noStrike" cap="none" normalizeH="0" baseline="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Uz pojam zvuka uvijek se veže i </a:t>
            </a:r>
            <a:r>
              <a:rPr kumimoji="0" lang="sr-Latn-RS" sz="1100" b="0" i="1"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frekvencija</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koja predstavlja broj talasa u jednoj sekundi. Promjenom frekvencije dobijamo visoke ili niske tonalitete. Zvučni signal predstavlja promjenu pritiska vazduha kroz vrijeme. Prostiranje zvuka u vazduhu</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3"/>
              </a:rPr>
              <a:t>[2]</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je otprilike oko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340 m/s</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a:t>
            </a:r>
            <a:endParaRPr kumimoji="0" lang="sr-Latn-R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0" y="2028825"/>
            <a:ext cx="130032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800" b="0" i="0" u="none" strike="noStrike" cap="none" normalizeH="0" baseline="0" smtClean="0">
                <a:ln>
                  <a:noFill/>
                </a:ln>
                <a:solidFill>
                  <a:schemeClr val="tx1"/>
                </a:solidFill>
                <a:effectLst/>
                <a:latin typeface="Arial" pitchFamily="34" charset="0"/>
                <a:cs typeface="Arial" pitchFamily="34" charset="0"/>
              </a:rPr>
              <a:t/>
            </a:r>
            <a:br>
              <a:rPr kumimoji="0" lang="sr-Latn-RS" sz="1800" b="0" i="0" u="none" strike="noStrike" cap="none" normalizeH="0" baseline="0" smtClean="0">
                <a:ln>
                  <a:noFill/>
                </a:ln>
                <a:solidFill>
                  <a:schemeClr val="tx1"/>
                </a:solidFill>
                <a:effectLst/>
                <a:latin typeface="Arial" pitchFamily="34" charset="0"/>
                <a:cs typeface="Arial" pitchFamily="34" charset="0"/>
              </a:rPr>
            </a:b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1028998" y="4153545"/>
            <a:ext cx="10945216" cy="4524315"/>
          </a:xfrm>
          <a:prstGeom prst="rect">
            <a:avLst/>
          </a:prstGeom>
          <a:noFill/>
        </p:spPr>
        <p:txBody>
          <a:bodyPr wrap="square" rtlCol="0">
            <a:spAutoFit/>
          </a:bodyPr>
          <a:lstStyle/>
          <a:p>
            <a:r>
              <a:rPr lang="sr-Cyrl-BA" sz="2400" dirty="0">
                <a:latin typeface="Calibri" pitchFamily="34" charset="0"/>
                <a:cs typeface="Calibri" pitchFamily="34" charset="0"/>
              </a:rPr>
              <a:t> </a:t>
            </a:r>
          </a:p>
          <a:p>
            <a:r>
              <a:rPr lang="sr-Latn-BA" sz="2400" i="1" dirty="0">
                <a:latin typeface="Calibri" pitchFamily="34" charset="0"/>
                <a:cs typeface="Calibri" pitchFamily="34" charset="0"/>
              </a:rPr>
              <a:t>Na slici vidimo prevođenje sinusoide analognog signala u zaokružene digitalne vrijednosti. Kvalitet kvantizacije različit je za sva tri primjera.</a:t>
            </a:r>
            <a:endParaRPr lang="sr-Cyrl-BA" sz="2400" dirty="0">
              <a:latin typeface="Calibri" pitchFamily="34" charset="0"/>
              <a:cs typeface="Calibri" pitchFamily="34" charset="0"/>
            </a:endParaRPr>
          </a:p>
          <a:p>
            <a:r>
              <a:rPr lang="sr-Latn-BA" sz="2400" i="1" dirty="0">
                <a:latin typeface="Calibri" pitchFamily="34" charset="0"/>
                <a:cs typeface="Calibri" pitchFamily="34" charset="0"/>
              </a:rPr>
              <a:t> </a:t>
            </a:r>
            <a:endParaRPr lang="sr-Cyrl-BA" sz="2400" dirty="0">
              <a:latin typeface="Calibri" pitchFamily="34" charset="0"/>
              <a:cs typeface="Calibri" pitchFamily="34" charset="0"/>
            </a:endParaRPr>
          </a:p>
          <a:p>
            <a:r>
              <a:rPr lang="sr-Latn-BA" sz="2400" i="1" dirty="0">
                <a:latin typeface="Calibri" pitchFamily="34" charset="0"/>
                <a:cs typeface="Calibri" pitchFamily="34" charset="0"/>
              </a:rPr>
              <a:t> </a:t>
            </a:r>
            <a:endParaRPr lang="en-US" sz="2400" i="1" dirty="0" smtClean="0">
              <a:latin typeface="Calibri" pitchFamily="34" charset="0"/>
              <a:cs typeface="Calibri" pitchFamily="34" charset="0"/>
            </a:endParaRPr>
          </a:p>
          <a:p>
            <a:endParaRPr lang="en-US" sz="2400" i="1" dirty="0">
              <a:latin typeface="Calibri" pitchFamily="34" charset="0"/>
              <a:cs typeface="Calibri" pitchFamily="34" charset="0"/>
            </a:endParaRPr>
          </a:p>
          <a:p>
            <a:endParaRPr lang="en-US" sz="2400" i="1" dirty="0" smtClean="0">
              <a:latin typeface="Calibri" pitchFamily="34" charset="0"/>
              <a:cs typeface="Calibri" pitchFamily="34" charset="0"/>
            </a:endParaRPr>
          </a:p>
          <a:p>
            <a:endParaRPr lang="en-US" sz="2400" i="1" dirty="0">
              <a:latin typeface="Calibri" pitchFamily="34" charset="0"/>
              <a:cs typeface="Calibri" pitchFamily="34" charset="0"/>
            </a:endParaRPr>
          </a:p>
          <a:p>
            <a:endParaRPr lang="en-US" sz="2400" i="1" dirty="0" smtClean="0">
              <a:latin typeface="Calibri" pitchFamily="34" charset="0"/>
              <a:cs typeface="Calibri" pitchFamily="34" charset="0"/>
            </a:endParaRPr>
          </a:p>
          <a:p>
            <a:endParaRPr lang="en-US" sz="2400" i="1" dirty="0">
              <a:latin typeface="Calibri" pitchFamily="34" charset="0"/>
              <a:cs typeface="Calibri" pitchFamily="34" charset="0"/>
            </a:endParaRPr>
          </a:p>
          <a:p>
            <a:endParaRPr lang="sr-Cyrl-BA" sz="2400" dirty="0">
              <a:latin typeface="Calibri" pitchFamily="34" charset="0"/>
              <a:cs typeface="Calibri" pitchFamily="34" charset="0"/>
            </a:endParaRPr>
          </a:p>
          <a:p>
            <a:r>
              <a:rPr lang="sr-Latn-BA" sz="2400" b="1" i="1" dirty="0">
                <a:solidFill>
                  <a:srgbClr val="0066CC"/>
                </a:solidFill>
                <a:latin typeface="Calibri" pitchFamily="34" charset="0"/>
                <a:cs typeface="Calibri" pitchFamily="34" charset="0"/>
              </a:rPr>
              <a:t>RME ADI-8 QS</a:t>
            </a:r>
            <a:r>
              <a:rPr lang="sr-Latn-BA" sz="2400" i="1" dirty="0">
                <a:solidFill>
                  <a:srgbClr val="0066CC"/>
                </a:solidFill>
                <a:latin typeface="Calibri" pitchFamily="34" charset="0"/>
                <a:cs typeface="Calibri" pitchFamily="34" charset="0"/>
              </a:rPr>
              <a:t> </a:t>
            </a:r>
            <a:r>
              <a:rPr lang="sr-Latn-BA" sz="2400" i="1" dirty="0">
                <a:latin typeface="Calibri" pitchFamily="34" charset="0"/>
                <a:cs typeface="Calibri" pitchFamily="34" charset="0"/>
              </a:rPr>
              <a:t>- 192 kHz 8-kanalni High-End AES/EBU.ADAT.MADI AD/DA konverter</a:t>
            </a:r>
            <a:endParaRPr lang="vi-VN" sz="2400" dirty="0">
              <a:latin typeface="Calibri" pitchFamily="34" charset="0"/>
              <a:cs typeface="Calibri" pitchFamily="34" charset="0"/>
            </a:endParaRPr>
          </a:p>
        </p:txBody>
      </p:sp>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9523" y="1777281"/>
            <a:ext cx="6997217" cy="2160240"/>
          </a:xfrm>
          <a:prstGeom prst="rect">
            <a:avLst/>
          </a:prstGeom>
          <a:noFill/>
          <a:ln>
            <a:noFill/>
          </a:ln>
        </p:spPr>
      </p:pic>
      <p:pic>
        <p:nvPicPr>
          <p:cNvPr id="8" name="Picture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9523" y="5521697"/>
            <a:ext cx="2875208" cy="648072"/>
          </a:xfrm>
          <a:prstGeom prst="rect">
            <a:avLst/>
          </a:prstGeom>
          <a:noFill/>
          <a:ln>
            <a:noFill/>
          </a:ln>
        </p:spPr>
      </p:pic>
      <p:pic>
        <p:nvPicPr>
          <p:cNvPr id="9" name="Picture 8"/>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5022" y="6415702"/>
            <a:ext cx="8096658" cy="1626275"/>
          </a:xfrm>
          <a:prstGeom prst="rect">
            <a:avLst/>
          </a:prstGeom>
          <a:noFill/>
          <a:ln>
            <a:noFill/>
          </a:ln>
          <a:effectLst>
            <a:outerShdw blurRad="50800" dist="38100" dir="2700000" algn="ctr" rotWithShape="0">
              <a:srgbClr val="000000">
                <a:alpha val="40000"/>
              </a:srgbClr>
            </a:outerShdw>
          </a:effectLst>
        </p:spPr>
      </p:pic>
    </p:spTree>
    <p:extLst>
      <p:ext uri="{BB962C8B-B14F-4D97-AF65-F5344CB8AC3E}">
        <p14:creationId xmlns:p14="http://schemas.microsoft.com/office/powerpoint/2010/main" val="5951620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Rectangle 2"/>
          <p:cNvSpPr>
            <a:spLocks noChangeArrowheads="1"/>
          </p:cNvSpPr>
          <p:nvPr/>
        </p:nvSpPr>
        <p:spPr bwMode="auto">
          <a:xfrm>
            <a:off x="0" y="0"/>
            <a:ext cx="1300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Moglo bi se reći da je zvuk fizička pojava koja se javlja nakon poremećaja stanja mirovanja čestica neke elastične sredine. Promjene položaja tih čestica uz odgovarajuću promjenu pritiska i gustine nazivaju se akustične oscilacije. Zvuk se prostire putem talasa, ali za razliku od svjetla ili radiotalasa, on nije dio elektromagnetnog spektra. Dio fizike koji proučava zvuk zove se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akustika</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Prostiranje mu je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longitudinalno</a:t>
            </a:r>
            <a:r>
              <a:rPr kumimoji="0" lang="sr-Latn-RS" sz="1100" b="0" i="0" u="none" strike="noStrike" cap="none" normalizeH="0" baseline="30000" smtClean="0">
                <a:ln>
                  <a:noFill/>
                </a:ln>
                <a:solidFill>
                  <a:schemeClr val="tx1"/>
                </a:solidFill>
                <a:effectLst/>
                <a:latin typeface="Cambria" pitchFamily="18" charset="0"/>
                <a:ea typeface="Calibri" pitchFamily="34" charset="0"/>
                <a:cs typeface="Times New Roman" pitchFamily="18" charset="0"/>
                <a:hlinkClick r:id="rId2"/>
              </a:rPr>
              <a:t>[</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2"/>
              </a:rPr>
              <a:t>1]</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u vidu mehaničkog vala.</a:t>
            </a:r>
            <a:endParaRPr kumimoji="0" lang="sr-Latn-RS" sz="800" b="0" i="0" u="none" strike="noStrike" cap="none" normalizeH="0" baseline="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Uz pojam zvuka uvijek se veže i </a:t>
            </a:r>
            <a:r>
              <a:rPr kumimoji="0" lang="sr-Latn-RS" sz="1100" b="0" i="1"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frekvencija</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koja predstavlja broj talasa u jednoj sekundi. Promjenom frekvencije dobijamo visoke ili niske tonalitete. Zvučni signal predstavlja promjenu pritiska vazduha kroz vrijeme. Prostiranje zvuka u vazduhu</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3"/>
              </a:rPr>
              <a:t>[2]</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je otprilike oko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340 m/s</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a:t>
            </a:r>
            <a:endParaRPr kumimoji="0" lang="sr-Latn-R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0" y="2028825"/>
            <a:ext cx="130032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800" b="0" i="0" u="none" strike="noStrike" cap="none" normalizeH="0" baseline="0" smtClean="0">
                <a:ln>
                  <a:noFill/>
                </a:ln>
                <a:solidFill>
                  <a:schemeClr val="tx1"/>
                </a:solidFill>
                <a:effectLst/>
                <a:latin typeface="Arial" pitchFamily="34" charset="0"/>
                <a:cs typeface="Arial" pitchFamily="34" charset="0"/>
              </a:rPr>
              <a:t/>
            </a:r>
            <a:br>
              <a:rPr kumimoji="0" lang="sr-Latn-RS" sz="1800" b="0" i="0" u="none" strike="noStrike" cap="none" normalizeH="0" baseline="0" smtClean="0">
                <a:ln>
                  <a:noFill/>
                </a:ln>
                <a:solidFill>
                  <a:schemeClr val="tx1"/>
                </a:solidFill>
                <a:effectLst/>
                <a:latin typeface="Arial" pitchFamily="34" charset="0"/>
                <a:cs typeface="Arial" pitchFamily="34" charset="0"/>
              </a:rPr>
            </a:b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812974" y="1705273"/>
            <a:ext cx="10945216" cy="7325082"/>
          </a:xfrm>
          <a:prstGeom prst="rect">
            <a:avLst/>
          </a:prstGeom>
          <a:noFill/>
        </p:spPr>
        <p:txBody>
          <a:bodyPr wrap="square" rtlCol="0">
            <a:spAutoFit/>
          </a:bodyPr>
          <a:lstStyle/>
          <a:p>
            <a:pPr>
              <a:spcBef>
                <a:spcPts val="600"/>
              </a:spcBef>
              <a:spcAft>
                <a:spcPts val="600"/>
              </a:spcAft>
            </a:pPr>
            <a:r>
              <a:rPr lang="sr-Latn-BA" sz="2800" b="1" dirty="0">
                <a:solidFill>
                  <a:srgbClr val="0066CC"/>
                </a:solidFill>
                <a:latin typeface="Calibri" pitchFamily="34" charset="0"/>
                <a:cs typeface="Calibri" pitchFamily="34" charset="0"/>
              </a:rPr>
              <a:t>Kompresovanje zvuka</a:t>
            </a:r>
            <a:endParaRPr lang="sr-Cyrl-BA" sz="2800" b="1" dirty="0">
              <a:solidFill>
                <a:srgbClr val="0066CC"/>
              </a:solidFill>
              <a:latin typeface="Calibri" pitchFamily="34" charset="0"/>
              <a:cs typeface="Calibri" pitchFamily="34" charset="0"/>
            </a:endParaRPr>
          </a:p>
          <a:p>
            <a:pPr>
              <a:spcBef>
                <a:spcPts val="600"/>
              </a:spcBef>
              <a:spcAft>
                <a:spcPts val="600"/>
              </a:spcAft>
            </a:pPr>
            <a:r>
              <a:rPr lang="sr-Latn-BA" sz="2800" dirty="0">
                <a:latin typeface="Calibri" pitchFamily="34" charset="0"/>
                <a:cs typeface="Calibri" pitchFamily="34" charset="0"/>
              </a:rPr>
              <a:t>Nema podrazumijevanog načina za čuvanje zvučnog zapisa. Postoji veliki broj zvučnih formata koje možemo podijeliti u dvije grupe na osnovu vrste kompresije koja im je dodijeljena:</a:t>
            </a:r>
            <a:endParaRPr lang="sr-Cyrl-BA" sz="2800" dirty="0">
              <a:latin typeface="Calibri" pitchFamily="34" charset="0"/>
              <a:cs typeface="Calibri" pitchFamily="34" charset="0"/>
            </a:endParaRPr>
          </a:p>
          <a:p>
            <a:pPr lvl="0">
              <a:spcBef>
                <a:spcPts val="600"/>
              </a:spcBef>
              <a:spcAft>
                <a:spcPts val="600"/>
              </a:spcAft>
            </a:pPr>
            <a:r>
              <a:rPr lang="sr-Latn-BA" sz="2800" dirty="0">
                <a:latin typeface="Calibri" pitchFamily="34" charset="0"/>
                <a:cs typeface="Calibri" pitchFamily="34" charset="0"/>
              </a:rPr>
              <a:t>kompresija bez gubitaka (</a:t>
            </a:r>
            <a:r>
              <a:rPr lang="sr-Latn-BA" sz="2800" i="1" dirty="0">
                <a:latin typeface="Calibri" pitchFamily="34" charset="0"/>
                <a:cs typeface="Calibri" pitchFamily="34" charset="0"/>
              </a:rPr>
              <a:t>lossless compression</a:t>
            </a:r>
            <a:r>
              <a:rPr lang="sr-Latn-BA" sz="2800" dirty="0">
                <a:latin typeface="Calibri" pitchFamily="34" charset="0"/>
                <a:cs typeface="Calibri" pitchFamily="34" charset="0"/>
              </a:rPr>
              <a:t>)</a:t>
            </a:r>
            <a:endParaRPr lang="sr-Cyrl-BA" sz="2800" dirty="0">
              <a:latin typeface="Calibri" pitchFamily="34" charset="0"/>
              <a:cs typeface="Calibri" pitchFamily="34" charset="0"/>
            </a:endParaRPr>
          </a:p>
          <a:p>
            <a:pPr lvl="0">
              <a:spcBef>
                <a:spcPts val="600"/>
              </a:spcBef>
              <a:spcAft>
                <a:spcPts val="600"/>
              </a:spcAft>
            </a:pPr>
            <a:r>
              <a:rPr lang="sr-Latn-BA" sz="2800" dirty="0">
                <a:latin typeface="Calibri" pitchFamily="34" charset="0"/>
                <a:cs typeface="Calibri" pitchFamily="34" charset="0"/>
              </a:rPr>
              <a:t>kompresija sa gubitkom (</a:t>
            </a:r>
            <a:r>
              <a:rPr lang="sr-Latn-BA" sz="2800" i="1" dirty="0">
                <a:latin typeface="Calibri" pitchFamily="34" charset="0"/>
                <a:cs typeface="Calibri" pitchFamily="34" charset="0"/>
              </a:rPr>
              <a:t>lossy compression</a:t>
            </a:r>
            <a:r>
              <a:rPr lang="sr-Latn-BA" sz="2800" dirty="0">
                <a:latin typeface="Calibri" pitchFamily="34" charset="0"/>
                <a:cs typeface="Calibri" pitchFamily="34" charset="0"/>
              </a:rPr>
              <a:t>)</a:t>
            </a:r>
            <a:endParaRPr lang="sr-Cyrl-BA" sz="2800" dirty="0">
              <a:latin typeface="Calibri" pitchFamily="34" charset="0"/>
              <a:cs typeface="Calibri" pitchFamily="34" charset="0"/>
            </a:endParaRPr>
          </a:p>
          <a:p>
            <a:pPr>
              <a:spcBef>
                <a:spcPts val="600"/>
              </a:spcBef>
              <a:spcAft>
                <a:spcPts val="600"/>
              </a:spcAft>
            </a:pPr>
            <a:r>
              <a:rPr lang="sr-Latn-BA" sz="2800" i="1" dirty="0">
                <a:latin typeface="Calibri" pitchFamily="34" charset="0"/>
                <a:cs typeface="Calibri" pitchFamily="34" charset="0"/>
              </a:rPr>
              <a:t>Kompresija bez gubitaka</a:t>
            </a:r>
            <a:r>
              <a:rPr lang="sr-Latn-BA" sz="2800" dirty="0">
                <a:latin typeface="Calibri" pitchFamily="34" charset="0"/>
                <a:cs typeface="Calibri" pitchFamily="34" charset="0"/>
              </a:rPr>
              <a:t> koristi algoritme za sažimanje gdje ne dolazi do gubitka informacija, odnosno nakon dekompresije fajl je identičan originalu. Ovaj vid prikupljanja, čuvanja i korištenja zvučnih zapisa u potpunosti odgovara profesionalnom odnosu i radu u studijskim uslovima. </a:t>
            </a:r>
            <a:endParaRPr lang="sr-Cyrl-BA" sz="2800" dirty="0">
              <a:latin typeface="Calibri" pitchFamily="34" charset="0"/>
              <a:cs typeface="Calibri" pitchFamily="34" charset="0"/>
            </a:endParaRPr>
          </a:p>
          <a:p>
            <a:pPr>
              <a:spcBef>
                <a:spcPts val="600"/>
              </a:spcBef>
              <a:spcAft>
                <a:spcPts val="600"/>
              </a:spcAft>
            </a:pPr>
            <a:r>
              <a:rPr lang="sr-Latn-BA" sz="2800" i="1" dirty="0">
                <a:latin typeface="Calibri" pitchFamily="34" charset="0"/>
                <a:cs typeface="Calibri" pitchFamily="34" charset="0"/>
              </a:rPr>
              <a:t>Kompresija sa gubicima</a:t>
            </a:r>
            <a:r>
              <a:rPr lang="sr-Latn-BA" sz="2800" dirty="0">
                <a:latin typeface="Calibri" pitchFamily="34" charset="0"/>
                <a:cs typeface="Calibri" pitchFamily="34" charset="0"/>
              </a:rPr>
              <a:t> javila se kao potreba za lakim prenosom i skladištenjem podataka. Prilikom kompresije dolazi do opadanja kvaliteta zvuka, što je dovoljan razlog da se ovakav vid kompresije izbjegava u profesionalnom radu, gdje se traži audio produkcija najvišeg kvaliteta. Neki od najpoznatijih audio formata sa gubicima su: </a:t>
            </a:r>
            <a:r>
              <a:rPr lang="sr-Latn-BA" sz="2800" i="1" dirty="0">
                <a:latin typeface="Calibri" pitchFamily="34" charset="0"/>
                <a:cs typeface="Calibri" pitchFamily="34" charset="0"/>
              </a:rPr>
              <a:t>MP3, WMA, AAC, VQF</a:t>
            </a:r>
            <a:r>
              <a:rPr lang="sr-Latn-BA" sz="2800" dirty="0">
                <a:latin typeface="Calibri" pitchFamily="34" charset="0"/>
                <a:cs typeface="Calibri" pitchFamily="34" charset="0"/>
              </a:rPr>
              <a:t> itd.</a:t>
            </a:r>
            <a:endParaRPr lang="sr-Cyrl-BA" sz="2800" dirty="0">
              <a:latin typeface="Calibri" pitchFamily="34" charset="0"/>
              <a:cs typeface="Calibri" pitchFamily="34" charset="0"/>
            </a:endParaRPr>
          </a:p>
        </p:txBody>
      </p:sp>
    </p:spTree>
    <p:extLst>
      <p:ext uri="{BB962C8B-B14F-4D97-AF65-F5344CB8AC3E}">
        <p14:creationId xmlns:p14="http://schemas.microsoft.com/office/powerpoint/2010/main" val="3378307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Rectangle 2"/>
          <p:cNvSpPr>
            <a:spLocks noChangeArrowheads="1"/>
          </p:cNvSpPr>
          <p:nvPr/>
        </p:nvSpPr>
        <p:spPr bwMode="auto">
          <a:xfrm>
            <a:off x="0" y="0"/>
            <a:ext cx="1300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Moglo bi se reći da je zvuk fizička pojava koja se javlja nakon poremećaja stanja mirovanja čestica neke elastične sredine. Promjene položaja tih čestica uz odgovarajuću promjenu pritiska i gustine nazivaju se akustične oscilacije. Zvuk se prostire putem talasa, ali za razliku od svjetla ili radiotalasa, on nije dio elektromagnetnog spektra. Dio fizike koji proučava zvuk zove se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akustika</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Prostiranje mu je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longitudinalno</a:t>
            </a:r>
            <a:r>
              <a:rPr kumimoji="0" lang="sr-Latn-RS" sz="1100" b="0" i="0" u="none" strike="noStrike" cap="none" normalizeH="0" baseline="30000" smtClean="0">
                <a:ln>
                  <a:noFill/>
                </a:ln>
                <a:solidFill>
                  <a:schemeClr val="tx1"/>
                </a:solidFill>
                <a:effectLst/>
                <a:latin typeface="Cambria" pitchFamily="18" charset="0"/>
                <a:ea typeface="Calibri" pitchFamily="34" charset="0"/>
                <a:cs typeface="Times New Roman" pitchFamily="18" charset="0"/>
                <a:hlinkClick r:id="rId2"/>
              </a:rPr>
              <a:t>[</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2"/>
              </a:rPr>
              <a:t>1]</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u vidu mehaničkog vala.</a:t>
            </a:r>
            <a:endParaRPr kumimoji="0" lang="sr-Latn-RS" sz="800" b="0" i="0" u="none" strike="noStrike" cap="none" normalizeH="0" baseline="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Uz pojam zvuka uvijek se veže i </a:t>
            </a:r>
            <a:r>
              <a:rPr kumimoji="0" lang="sr-Latn-RS" sz="1100" b="0" i="1"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frekvencija</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koja predstavlja broj talasa u jednoj sekundi. Promjenom frekvencije dobijamo visoke ili niske tonalitete. Zvučni signal predstavlja promjenu pritiska vazduha kroz vrijeme. Prostiranje zvuka u vazduhu</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3"/>
              </a:rPr>
              <a:t>[2]</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je otprilike oko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340 m/s</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a:t>
            </a:r>
            <a:endParaRPr kumimoji="0" lang="sr-Latn-R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0" y="2028825"/>
            <a:ext cx="130032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800" b="0" i="0" u="none" strike="noStrike" cap="none" normalizeH="0" baseline="0" smtClean="0">
                <a:ln>
                  <a:noFill/>
                </a:ln>
                <a:solidFill>
                  <a:schemeClr val="tx1"/>
                </a:solidFill>
                <a:effectLst/>
                <a:latin typeface="Arial" pitchFamily="34" charset="0"/>
                <a:cs typeface="Arial" pitchFamily="34" charset="0"/>
              </a:rPr>
              <a:t/>
            </a:r>
            <a:br>
              <a:rPr kumimoji="0" lang="sr-Latn-RS" sz="1800" b="0" i="0" u="none" strike="noStrike" cap="none" normalizeH="0" baseline="0" smtClean="0">
                <a:ln>
                  <a:noFill/>
                </a:ln>
                <a:solidFill>
                  <a:schemeClr val="tx1"/>
                </a:solidFill>
                <a:effectLst/>
                <a:latin typeface="Arial" pitchFamily="34" charset="0"/>
                <a:cs typeface="Arial" pitchFamily="34" charset="0"/>
              </a:rPr>
            </a:b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1028998" y="3217441"/>
            <a:ext cx="10945216" cy="3416320"/>
          </a:xfrm>
          <a:prstGeom prst="rect">
            <a:avLst/>
          </a:prstGeom>
          <a:noFill/>
        </p:spPr>
        <p:txBody>
          <a:bodyPr wrap="square" rtlCol="0">
            <a:spAutoFit/>
          </a:bodyPr>
          <a:lstStyle/>
          <a:p>
            <a:pPr algn="just">
              <a:spcBef>
                <a:spcPts val="600"/>
              </a:spcBef>
              <a:spcAft>
                <a:spcPts val="600"/>
              </a:spcAft>
            </a:pPr>
            <a:r>
              <a:rPr lang="en-US" sz="2800" b="1" dirty="0" err="1" smtClean="0">
                <a:solidFill>
                  <a:srgbClr val="0066CC"/>
                </a:solidFill>
                <a:latin typeface="Calibri" pitchFamily="34" charset="0"/>
                <a:cs typeface="Calibri" pitchFamily="34" charset="0"/>
              </a:rPr>
              <a:t>Zvuk</a:t>
            </a:r>
            <a:r>
              <a:rPr lang="en-US" sz="2800" b="1" dirty="0" smtClean="0">
                <a:solidFill>
                  <a:srgbClr val="0066CC"/>
                </a:solidFill>
                <a:latin typeface="Calibri" pitchFamily="34" charset="0"/>
                <a:cs typeface="Calibri" pitchFamily="34" charset="0"/>
              </a:rPr>
              <a:t> u </a:t>
            </a:r>
            <a:r>
              <a:rPr lang="en-US" sz="2800" b="1" dirty="0" err="1" smtClean="0">
                <a:solidFill>
                  <a:srgbClr val="0066CC"/>
                </a:solidFill>
                <a:latin typeface="Calibri" pitchFamily="34" charset="0"/>
                <a:cs typeface="Calibri" pitchFamily="34" charset="0"/>
              </a:rPr>
              <a:t>filmu</a:t>
            </a:r>
            <a:endParaRPr lang="sr-Cyrl-BA" sz="2800" b="1" dirty="0">
              <a:solidFill>
                <a:srgbClr val="0066CC"/>
              </a:solidFill>
              <a:latin typeface="Calibri" pitchFamily="34" charset="0"/>
              <a:cs typeface="Calibri" pitchFamily="34" charset="0"/>
            </a:endParaRPr>
          </a:p>
          <a:p>
            <a:pPr algn="just">
              <a:spcBef>
                <a:spcPts val="600"/>
              </a:spcBef>
              <a:spcAft>
                <a:spcPts val="600"/>
              </a:spcAft>
            </a:pPr>
            <a:r>
              <a:rPr lang="vi-VN" sz="2800" dirty="0">
                <a:latin typeface="Calibri" pitchFamily="34" charset="0"/>
                <a:cs typeface="Calibri" pitchFamily="34" charset="0"/>
              </a:rPr>
              <a:t>Neko je rekao da nije tačno da nijemi filmovi  nisu imali zvuk? Zvuk je oduvijek postojao, samo nije bilo načina da se zabilježi na filmsku traku.</a:t>
            </a:r>
          </a:p>
          <a:p>
            <a:pPr algn="just">
              <a:spcBef>
                <a:spcPts val="600"/>
              </a:spcBef>
              <a:spcAft>
                <a:spcPts val="600"/>
              </a:spcAft>
            </a:pPr>
            <a:r>
              <a:rPr lang="vi-VN" sz="2800" dirty="0">
                <a:latin typeface="Calibri" pitchFamily="34" charset="0"/>
                <a:cs typeface="Calibri" pitchFamily="34" charset="0"/>
              </a:rPr>
              <a:t>Danas u filmskoj umjetnosti audio i video su u neraskidivoj vezi. Dobar audio zapis koji je u funkciji radnje, čini 50% filmskog ugođaja. Muziku u filmu treba koristiti s mnogo osjećaja i mjere, jer u protivnom možemo napraviti kontraefekat. Ponekad i odsustvo zvuka može biti u funkciji filma.</a:t>
            </a:r>
          </a:p>
        </p:txBody>
      </p:sp>
    </p:spTree>
    <p:extLst>
      <p:ext uri="{BB962C8B-B14F-4D97-AF65-F5344CB8AC3E}">
        <p14:creationId xmlns:p14="http://schemas.microsoft.com/office/powerpoint/2010/main" val="6164773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Rectangle 2"/>
          <p:cNvSpPr>
            <a:spLocks noChangeArrowheads="1"/>
          </p:cNvSpPr>
          <p:nvPr/>
        </p:nvSpPr>
        <p:spPr bwMode="auto">
          <a:xfrm>
            <a:off x="0" y="0"/>
            <a:ext cx="1300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Moglo bi se reći da je zvuk fizička pojava koja se javlja nakon poremećaja stanja mirovanja čestica neke elastične sredine. Promjene položaja tih čestica uz odgovarajuću promjenu pritiska i gustine nazivaju se akustične oscilacije. Zvuk se prostire putem talasa, ali za razliku od svjetla ili radiotalasa, on nije dio elektromagnetnog spektra. Dio fizike koji proučava zvuk zove se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akustika</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Prostiranje mu je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longitudinalno</a:t>
            </a:r>
            <a:r>
              <a:rPr kumimoji="0" lang="sr-Latn-RS" sz="1100" b="0" i="0" u="none" strike="noStrike" cap="none" normalizeH="0" baseline="30000" smtClean="0">
                <a:ln>
                  <a:noFill/>
                </a:ln>
                <a:solidFill>
                  <a:schemeClr val="tx1"/>
                </a:solidFill>
                <a:effectLst/>
                <a:latin typeface="Cambria" pitchFamily="18" charset="0"/>
                <a:ea typeface="Calibri" pitchFamily="34" charset="0"/>
                <a:cs typeface="Times New Roman" pitchFamily="18" charset="0"/>
                <a:hlinkClick r:id="rId2"/>
              </a:rPr>
              <a:t>[</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2"/>
              </a:rPr>
              <a:t>1]</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u vidu mehaničkog vala.</a:t>
            </a:r>
            <a:endParaRPr kumimoji="0" lang="sr-Latn-RS" sz="800" b="0" i="0" u="none" strike="noStrike" cap="none" normalizeH="0" baseline="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Uz pojam zvuka uvijek se veže i </a:t>
            </a:r>
            <a:r>
              <a:rPr kumimoji="0" lang="sr-Latn-RS" sz="1100" b="0" i="1"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frekvencija</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koja predstavlja broj talasa u jednoj sekundi. Promjenom frekvencije dobijamo visoke ili niske tonalitete. Zvučni signal predstavlja promjenu pritiska vazduha kroz vrijeme. Prostiranje zvuka u vazduhu</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3"/>
              </a:rPr>
              <a:t>[2]</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je otprilike oko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340 m/s</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a:t>
            </a:r>
            <a:endParaRPr kumimoji="0" lang="sr-Latn-R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0" y="2028825"/>
            <a:ext cx="130032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800" b="0" i="0" u="none" strike="noStrike" cap="none" normalizeH="0" baseline="0" smtClean="0">
                <a:ln>
                  <a:noFill/>
                </a:ln>
                <a:solidFill>
                  <a:schemeClr val="tx1"/>
                </a:solidFill>
                <a:effectLst/>
                <a:latin typeface="Arial" pitchFamily="34" charset="0"/>
                <a:cs typeface="Arial" pitchFamily="34" charset="0"/>
              </a:rPr>
              <a:t/>
            </a:r>
            <a:br>
              <a:rPr kumimoji="0" lang="sr-Latn-RS" sz="1800" b="0" i="0" u="none" strike="noStrike" cap="none" normalizeH="0" baseline="0" smtClean="0">
                <a:ln>
                  <a:noFill/>
                </a:ln>
                <a:solidFill>
                  <a:schemeClr val="tx1"/>
                </a:solidFill>
                <a:effectLst/>
                <a:latin typeface="Arial" pitchFamily="34" charset="0"/>
                <a:cs typeface="Arial" pitchFamily="34" charset="0"/>
              </a:rPr>
            </a:b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812974" y="1705272"/>
            <a:ext cx="10945216" cy="7125027"/>
          </a:xfrm>
          <a:prstGeom prst="rect">
            <a:avLst/>
          </a:prstGeom>
          <a:noFill/>
        </p:spPr>
        <p:txBody>
          <a:bodyPr wrap="square" rtlCol="0">
            <a:spAutoFit/>
          </a:bodyPr>
          <a:lstStyle/>
          <a:p>
            <a:pPr algn="just">
              <a:spcBef>
                <a:spcPts val="0"/>
              </a:spcBef>
              <a:spcAft>
                <a:spcPts val="0"/>
              </a:spcAft>
            </a:pPr>
            <a:r>
              <a:rPr lang="vi-VN" dirty="0" smtClean="0">
                <a:latin typeface="Calibri" pitchFamily="34" charset="0"/>
                <a:cs typeface="Calibri" pitchFamily="34" charset="0"/>
              </a:rPr>
              <a:t>Zvuk </a:t>
            </a:r>
            <a:r>
              <a:rPr lang="vi-VN" dirty="0">
                <a:latin typeface="Calibri" pitchFamily="34" charset="0"/>
                <a:cs typeface="Calibri" pitchFamily="34" charset="0"/>
              </a:rPr>
              <a:t>na filmu se može podijeliti u dvije grupe:</a:t>
            </a:r>
          </a:p>
          <a:p>
            <a:pPr algn="just">
              <a:spcBef>
                <a:spcPts val="600"/>
              </a:spcBef>
              <a:spcAft>
                <a:spcPts val="0"/>
              </a:spcAft>
            </a:pPr>
            <a:r>
              <a:rPr lang="vi-VN" b="1" dirty="0">
                <a:solidFill>
                  <a:srgbClr val="0066CC"/>
                </a:solidFill>
                <a:latin typeface="Calibri" pitchFamily="34" charset="0"/>
                <a:cs typeface="Calibri" pitchFamily="34" charset="0"/>
              </a:rPr>
              <a:t>Ambijentalni zvuk: </a:t>
            </a:r>
          </a:p>
          <a:p>
            <a:pPr algn="just">
              <a:spcBef>
                <a:spcPts val="0"/>
              </a:spcBef>
              <a:spcAft>
                <a:spcPts val="0"/>
              </a:spcAft>
            </a:pPr>
            <a:r>
              <a:rPr lang="vi-VN" dirty="0">
                <a:latin typeface="Calibri" pitchFamily="34" charset="0"/>
                <a:cs typeface="Calibri" pitchFamily="34" charset="0"/>
              </a:rPr>
              <a:t>•	ambijentalni šumovi - gradski saobraćaj, vjetar i sl.</a:t>
            </a:r>
          </a:p>
          <a:p>
            <a:pPr algn="just">
              <a:spcBef>
                <a:spcPts val="0"/>
              </a:spcBef>
              <a:spcAft>
                <a:spcPts val="0"/>
              </a:spcAft>
            </a:pPr>
            <a:r>
              <a:rPr lang="vi-VN" dirty="0">
                <a:latin typeface="Calibri" pitchFamily="34" charset="0"/>
                <a:cs typeface="Calibri" pitchFamily="34" charset="0"/>
              </a:rPr>
              <a:t>•	žamor - ljudski govor koji je uglavnom nerazlučiv</a:t>
            </a:r>
          </a:p>
          <a:p>
            <a:pPr algn="just">
              <a:spcBef>
                <a:spcPts val="0"/>
              </a:spcBef>
              <a:spcAft>
                <a:spcPts val="0"/>
              </a:spcAft>
            </a:pPr>
            <a:r>
              <a:rPr lang="vi-VN" dirty="0">
                <a:latin typeface="Calibri" pitchFamily="34" charset="0"/>
                <a:cs typeface="Calibri" pitchFamily="34" charset="0"/>
              </a:rPr>
              <a:t>•	ambijentalna muzika - muzika koja dolazi iz nekog izvora koji je </a:t>
            </a:r>
            <a:r>
              <a:rPr lang="en-US" dirty="0" smtClean="0">
                <a:latin typeface="Calibri" pitchFamily="34" charset="0"/>
                <a:cs typeface="Calibri" pitchFamily="34" charset="0"/>
              </a:rPr>
              <a:t>	</a:t>
            </a:r>
            <a:r>
              <a:rPr lang="vi-VN" dirty="0" smtClean="0">
                <a:latin typeface="Calibri" pitchFamily="34" charset="0"/>
                <a:cs typeface="Calibri" pitchFamily="34" charset="0"/>
              </a:rPr>
              <a:t>uhvaćen </a:t>
            </a:r>
            <a:r>
              <a:rPr lang="vi-VN" dirty="0">
                <a:latin typeface="Calibri" pitchFamily="34" charset="0"/>
                <a:cs typeface="Calibri" pitchFamily="34" charset="0"/>
              </a:rPr>
              <a:t>kamerom npr. iz luna parka ili kafića itd.</a:t>
            </a:r>
          </a:p>
          <a:p>
            <a:pPr algn="just">
              <a:spcBef>
                <a:spcPts val="0"/>
              </a:spcBef>
              <a:spcAft>
                <a:spcPts val="0"/>
              </a:spcAft>
            </a:pPr>
            <a:r>
              <a:rPr lang="vi-VN" dirty="0">
                <a:latin typeface="Calibri" pitchFamily="34" charset="0"/>
                <a:cs typeface="Calibri" pitchFamily="34" charset="0"/>
              </a:rPr>
              <a:t>•	ambijentalna tišina - svi pobrojani tipovi ambijentalnog zvuka </a:t>
            </a:r>
            <a:r>
              <a:rPr lang="en-US" dirty="0" smtClean="0">
                <a:latin typeface="Calibri" pitchFamily="34" charset="0"/>
                <a:cs typeface="Calibri" pitchFamily="34" charset="0"/>
              </a:rPr>
              <a:t>	</a:t>
            </a:r>
            <a:r>
              <a:rPr lang="vi-VN" dirty="0" smtClean="0">
                <a:latin typeface="Calibri" pitchFamily="34" charset="0"/>
                <a:cs typeface="Calibri" pitchFamily="34" charset="0"/>
              </a:rPr>
              <a:t>stopljeni </a:t>
            </a:r>
            <a:r>
              <a:rPr lang="vi-VN" dirty="0">
                <a:latin typeface="Calibri" pitchFamily="34" charset="0"/>
                <a:cs typeface="Calibri" pitchFamily="34" charset="0"/>
              </a:rPr>
              <a:t>u jedan skoro nerazlučiv zvuk, šum ambijenta</a:t>
            </a:r>
          </a:p>
          <a:p>
            <a:pPr algn="just">
              <a:spcBef>
                <a:spcPts val="600"/>
              </a:spcBef>
              <a:spcAft>
                <a:spcPts val="0"/>
              </a:spcAft>
            </a:pPr>
            <a:r>
              <a:rPr lang="vi-VN" b="1" dirty="0" smtClean="0">
                <a:solidFill>
                  <a:srgbClr val="0066CC"/>
                </a:solidFill>
                <a:latin typeface="Calibri" pitchFamily="34" charset="0"/>
                <a:cs typeface="Calibri" pitchFamily="34" charset="0"/>
              </a:rPr>
              <a:t>Studijski </a:t>
            </a:r>
            <a:r>
              <a:rPr lang="vi-VN" b="1" dirty="0">
                <a:solidFill>
                  <a:srgbClr val="0066CC"/>
                </a:solidFill>
                <a:latin typeface="Calibri" pitchFamily="34" charset="0"/>
                <a:cs typeface="Calibri" pitchFamily="34" charset="0"/>
              </a:rPr>
              <a:t>zvuk: </a:t>
            </a:r>
          </a:p>
          <a:p>
            <a:pPr algn="just">
              <a:spcBef>
                <a:spcPts val="0"/>
              </a:spcBef>
              <a:spcAft>
                <a:spcPts val="0"/>
              </a:spcAft>
            </a:pPr>
            <a:r>
              <a:rPr lang="vi-VN" dirty="0">
                <a:latin typeface="Calibri" pitchFamily="34" charset="0"/>
                <a:cs typeface="Calibri" pitchFamily="34" charset="0"/>
              </a:rPr>
              <a:t>•	Komponovana muzika</a:t>
            </a:r>
          </a:p>
          <a:p>
            <a:pPr algn="just">
              <a:spcBef>
                <a:spcPts val="0"/>
              </a:spcBef>
              <a:spcAft>
                <a:spcPts val="0"/>
              </a:spcAft>
            </a:pPr>
            <a:r>
              <a:rPr lang="vi-VN" dirty="0">
                <a:latin typeface="Calibri" pitchFamily="34" charset="0"/>
                <a:cs typeface="Calibri" pitchFamily="34" charset="0"/>
              </a:rPr>
              <a:t>•	Zvuk snimljen u kontrolisanim studijskim uslovima - spiker, nastup </a:t>
            </a:r>
            <a:r>
              <a:rPr lang="en-US" dirty="0" smtClean="0">
                <a:latin typeface="Calibri" pitchFamily="34" charset="0"/>
                <a:cs typeface="Calibri" pitchFamily="34" charset="0"/>
              </a:rPr>
              <a:t>	</a:t>
            </a:r>
            <a:r>
              <a:rPr lang="vi-VN" dirty="0" smtClean="0">
                <a:latin typeface="Calibri" pitchFamily="34" charset="0"/>
                <a:cs typeface="Calibri" pitchFamily="34" charset="0"/>
              </a:rPr>
              <a:t>benda </a:t>
            </a:r>
            <a:r>
              <a:rPr lang="vi-VN" dirty="0">
                <a:latin typeface="Calibri" pitchFamily="34" charset="0"/>
                <a:cs typeface="Calibri" pitchFamily="34" charset="0"/>
              </a:rPr>
              <a:t>i sl.</a:t>
            </a:r>
          </a:p>
          <a:p>
            <a:pPr algn="just">
              <a:spcBef>
                <a:spcPts val="0"/>
              </a:spcBef>
              <a:spcAft>
                <a:spcPts val="0"/>
              </a:spcAft>
            </a:pPr>
            <a:r>
              <a:rPr lang="vi-VN" dirty="0">
                <a:latin typeface="Calibri" pitchFamily="34" charset="0"/>
                <a:cs typeface="Calibri" pitchFamily="34" charset="0"/>
              </a:rPr>
              <a:t>•	Specijalni zvučni efekti</a:t>
            </a:r>
          </a:p>
          <a:p>
            <a:pPr algn="just">
              <a:spcBef>
                <a:spcPts val="0"/>
              </a:spcBef>
              <a:spcAft>
                <a:spcPts val="0"/>
              </a:spcAft>
            </a:pPr>
            <a:r>
              <a:rPr lang="vi-VN" dirty="0">
                <a:latin typeface="Calibri" pitchFamily="34" charset="0"/>
                <a:cs typeface="Calibri" pitchFamily="34" charset="0"/>
              </a:rPr>
              <a:t>•	Bilo koji drugi zvuk koji se namjenski kreira za film</a:t>
            </a:r>
          </a:p>
          <a:p>
            <a:pPr algn="just">
              <a:spcBef>
                <a:spcPts val="600"/>
              </a:spcBef>
              <a:spcAft>
                <a:spcPts val="0"/>
              </a:spcAft>
            </a:pPr>
            <a:r>
              <a:rPr lang="vi-VN" b="1" dirty="0" smtClean="0">
                <a:solidFill>
                  <a:srgbClr val="0066CC"/>
                </a:solidFill>
                <a:latin typeface="Calibri" pitchFamily="34" charset="0"/>
                <a:cs typeface="Calibri" pitchFamily="34" charset="0"/>
              </a:rPr>
              <a:t>Prema </a:t>
            </a:r>
            <a:r>
              <a:rPr lang="vi-VN" b="1" dirty="0">
                <a:solidFill>
                  <a:srgbClr val="0066CC"/>
                </a:solidFill>
                <a:latin typeface="Calibri" pitchFamily="34" charset="0"/>
                <a:cs typeface="Calibri" pitchFamily="34" charset="0"/>
              </a:rPr>
              <a:t>smještanju zvuka u prizoru razlikuju se dvije vrste zvuka</a:t>
            </a:r>
          </a:p>
          <a:p>
            <a:pPr algn="just">
              <a:spcBef>
                <a:spcPts val="0"/>
              </a:spcBef>
              <a:spcAft>
                <a:spcPts val="0"/>
              </a:spcAft>
            </a:pPr>
            <a:r>
              <a:rPr lang="vi-VN" dirty="0">
                <a:latin typeface="Calibri" pitchFamily="34" charset="0"/>
                <a:cs typeface="Calibri" pitchFamily="34" charset="0"/>
              </a:rPr>
              <a:t>•	Zvuk u kadru, gdje se izvor nalazi u kadru </a:t>
            </a:r>
          </a:p>
          <a:p>
            <a:pPr algn="just">
              <a:spcBef>
                <a:spcPts val="0"/>
              </a:spcBef>
              <a:spcAft>
                <a:spcPts val="0"/>
              </a:spcAft>
            </a:pPr>
            <a:r>
              <a:rPr lang="vi-VN" dirty="0">
                <a:latin typeface="Calibri" pitchFamily="34" charset="0"/>
                <a:cs typeface="Calibri" pitchFamily="34" charset="0"/>
              </a:rPr>
              <a:t>•	Zvuk van kadra, gdje se izvor nalazi van kadra</a:t>
            </a:r>
          </a:p>
        </p:txBody>
      </p:sp>
    </p:spTree>
    <p:extLst>
      <p:ext uri="{BB962C8B-B14F-4D97-AF65-F5344CB8AC3E}">
        <p14:creationId xmlns:p14="http://schemas.microsoft.com/office/powerpoint/2010/main" val="32300762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Rectangle 2"/>
          <p:cNvSpPr>
            <a:spLocks noChangeArrowheads="1"/>
          </p:cNvSpPr>
          <p:nvPr/>
        </p:nvSpPr>
        <p:spPr bwMode="auto">
          <a:xfrm>
            <a:off x="0" y="0"/>
            <a:ext cx="1300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Moglo bi se reći da je zvuk fizička pojava koja se javlja nakon poremećaja stanja mirovanja čestica neke elastične sredine. Promjene položaja tih čestica uz odgovarajuću promjenu pritiska i gustine nazivaju se akustične oscilacije. Zvuk se prostire putem talasa, ali za razliku od svjetla ili radiotalasa, on nije dio elektromagnetnog spektra. Dio fizike koji proučava zvuk zove se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akustika</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Prostiranje mu je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longitudinalno</a:t>
            </a:r>
            <a:r>
              <a:rPr kumimoji="0" lang="sr-Latn-RS" sz="1100" b="0" i="0" u="none" strike="noStrike" cap="none" normalizeH="0" baseline="30000" smtClean="0">
                <a:ln>
                  <a:noFill/>
                </a:ln>
                <a:solidFill>
                  <a:schemeClr val="tx1"/>
                </a:solidFill>
                <a:effectLst/>
                <a:latin typeface="Cambria" pitchFamily="18" charset="0"/>
                <a:ea typeface="Calibri" pitchFamily="34" charset="0"/>
                <a:cs typeface="Times New Roman" pitchFamily="18" charset="0"/>
                <a:hlinkClick r:id="rId2"/>
              </a:rPr>
              <a:t>[</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2"/>
              </a:rPr>
              <a:t>1]</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u vidu mehaničkog vala.</a:t>
            </a:r>
            <a:endParaRPr kumimoji="0" lang="sr-Latn-RS" sz="800" b="0" i="0" u="none" strike="noStrike" cap="none" normalizeH="0" baseline="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Uz pojam zvuka uvijek se veže i </a:t>
            </a:r>
            <a:r>
              <a:rPr kumimoji="0" lang="sr-Latn-RS" sz="1100" b="0" i="1"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frekvencija</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koja predstavlja broj talasa u jednoj sekundi. Promjenom frekvencije dobijamo visoke ili niske tonalitete. Zvučni signal predstavlja promjenu pritiska vazduha kroz vrijeme. Prostiranje zvuka u vazduhu</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3"/>
              </a:rPr>
              <a:t>[2]</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je otprilike oko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340 m/s</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a:t>
            </a:r>
            <a:endParaRPr kumimoji="0" lang="sr-Latn-R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0" y="2028825"/>
            <a:ext cx="130032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800" b="0" i="0" u="none" strike="noStrike" cap="none" normalizeH="0" baseline="0" smtClean="0">
                <a:ln>
                  <a:noFill/>
                </a:ln>
                <a:solidFill>
                  <a:schemeClr val="tx1"/>
                </a:solidFill>
                <a:effectLst/>
                <a:latin typeface="Arial" pitchFamily="34" charset="0"/>
                <a:cs typeface="Arial" pitchFamily="34" charset="0"/>
              </a:rPr>
              <a:t/>
            </a:r>
            <a:br>
              <a:rPr kumimoji="0" lang="sr-Latn-RS" sz="1800" b="0" i="0" u="none" strike="noStrike" cap="none" normalizeH="0" baseline="0" smtClean="0">
                <a:ln>
                  <a:noFill/>
                </a:ln>
                <a:solidFill>
                  <a:schemeClr val="tx1"/>
                </a:solidFill>
                <a:effectLst/>
                <a:latin typeface="Arial" pitchFamily="34" charset="0"/>
                <a:cs typeface="Arial" pitchFamily="34" charset="0"/>
              </a:rPr>
            </a:b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812974" y="1849289"/>
            <a:ext cx="10945216" cy="523220"/>
          </a:xfrm>
          <a:prstGeom prst="rect">
            <a:avLst/>
          </a:prstGeom>
          <a:noFill/>
        </p:spPr>
        <p:txBody>
          <a:bodyPr wrap="square" rtlCol="0">
            <a:spAutoFit/>
          </a:bodyPr>
          <a:lstStyle/>
          <a:p>
            <a:pPr algn="just">
              <a:spcBef>
                <a:spcPts val="600"/>
              </a:spcBef>
              <a:spcAft>
                <a:spcPts val="600"/>
              </a:spcAft>
            </a:pPr>
            <a:r>
              <a:rPr lang="en-US" sz="2800" b="1" dirty="0" smtClean="0">
                <a:solidFill>
                  <a:srgbClr val="0066CC"/>
                </a:solidFill>
                <a:latin typeface="Calibri" pitchFamily="34" charset="0"/>
                <a:cs typeface="Calibri" pitchFamily="34" charset="0"/>
              </a:rPr>
              <a:t>Foley </a:t>
            </a:r>
            <a:r>
              <a:rPr lang="en-US" sz="2800" b="1" dirty="0" err="1" smtClean="0">
                <a:solidFill>
                  <a:srgbClr val="0066CC"/>
                </a:solidFill>
                <a:latin typeface="Calibri" pitchFamily="34" charset="0"/>
                <a:cs typeface="Calibri" pitchFamily="34" charset="0"/>
              </a:rPr>
              <a:t>efekti</a:t>
            </a:r>
            <a:endParaRPr lang="sr-Cyrl-BA" sz="2800" b="1" dirty="0">
              <a:solidFill>
                <a:srgbClr val="0066CC"/>
              </a:solidFill>
              <a:latin typeface="Calibri" pitchFamily="34" charset="0"/>
              <a:cs typeface="Calibri" pitchFamily="34" charset="0"/>
            </a:endParaRPr>
          </a:p>
        </p:txBody>
      </p:sp>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990" y="2641377"/>
            <a:ext cx="4032448" cy="2328001"/>
          </a:xfrm>
          <a:prstGeom prst="rect">
            <a:avLst/>
          </a:prstGeom>
          <a:noFill/>
          <a:ln>
            <a:noFill/>
          </a:ln>
          <a:effectLst>
            <a:outerShdw blurRad="50800" dist="38100" dir="2700000" algn="ctr" rotWithShape="0">
              <a:srgbClr val="000000">
                <a:alpha val="40000"/>
              </a:srgbClr>
            </a:outerShdw>
          </a:effectLst>
        </p:spPr>
      </p:pic>
      <p:pic>
        <p:nvPicPr>
          <p:cNvPr id="8" name="Picture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1526" y="2641376"/>
            <a:ext cx="4037466" cy="2328001"/>
          </a:xfrm>
          <a:prstGeom prst="rect">
            <a:avLst/>
          </a:prstGeom>
          <a:noFill/>
          <a:ln>
            <a:noFill/>
          </a:ln>
          <a:effectLst>
            <a:outerShdw blurRad="50800" dist="38100" dir="2700000" algn="ctr" rotWithShape="0">
              <a:srgbClr val="000000">
                <a:alpha val="40000"/>
              </a:srgbClr>
            </a:outerShdw>
          </a:effectLst>
        </p:spPr>
      </p:pic>
      <p:sp>
        <p:nvSpPr>
          <p:cNvPr id="5" name="TextBox 4"/>
          <p:cNvSpPr txBox="1"/>
          <p:nvPr/>
        </p:nvSpPr>
        <p:spPr>
          <a:xfrm>
            <a:off x="956990" y="5233665"/>
            <a:ext cx="4320480" cy="830997"/>
          </a:xfrm>
          <a:prstGeom prst="rect">
            <a:avLst/>
          </a:prstGeom>
          <a:noFill/>
        </p:spPr>
        <p:txBody>
          <a:bodyPr wrap="square" rtlCol="0">
            <a:spAutoFit/>
          </a:bodyPr>
          <a:lstStyle/>
          <a:p>
            <a:r>
              <a:rPr lang="sr-Latn-BA" sz="2400" i="1" dirty="0">
                <a:latin typeface="Calibri" pitchFamily="34" charset="0"/>
                <a:cs typeface="Calibri" pitchFamily="34" charset="0"/>
              </a:rPr>
              <a:t>Foley Artists: Simon Hewit</a:t>
            </a:r>
            <a:r>
              <a:rPr lang="sr-Latn-BA" sz="2400" dirty="0">
                <a:latin typeface="Calibri" pitchFamily="34" charset="0"/>
                <a:cs typeface="Calibri" pitchFamily="34" charset="0"/>
              </a:rPr>
              <a:t> i </a:t>
            </a:r>
            <a:r>
              <a:rPr lang="sr-Latn-BA" sz="2400" i="1" dirty="0">
                <a:latin typeface="Calibri" pitchFamily="34" charset="0"/>
                <a:cs typeface="Calibri" pitchFamily="34" charset="0"/>
              </a:rPr>
              <a:t>Phil Heywood</a:t>
            </a:r>
            <a:endParaRPr lang="sr-Cyrl-BA" sz="2400" dirty="0">
              <a:latin typeface="Calibri" pitchFamily="34" charset="0"/>
              <a:cs typeface="Calibri" pitchFamily="34" charset="0"/>
            </a:endParaRPr>
          </a:p>
        </p:txBody>
      </p:sp>
      <p:sp>
        <p:nvSpPr>
          <p:cNvPr id="9" name="TextBox 8"/>
          <p:cNvSpPr txBox="1"/>
          <p:nvPr/>
        </p:nvSpPr>
        <p:spPr>
          <a:xfrm>
            <a:off x="5758036" y="5233665"/>
            <a:ext cx="4320480" cy="461665"/>
          </a:xfrm>
          <a:prstGeom prst="rect">
            <a:avLst/>
          </a:prstGeom>
          <a:noFill/>
        </p:spPr>
        <p:txBody>
          <a:bodyPr wrap="square" rtlCol="0">
            <a:spAutoFit/>
          </a:bodyPr>
          <a:lstStyle/>
          <a:p>
            <a:r>
              <a:rPr lang="sr-Latn-BA" sz="2400" i="1" dirty="0">
                <a:latin typeface="Calibri" pitchFamily="34" charset="0"/>
                <a:cs typeface="Calibri" pitchFamily="34" charset="0"/>
              </a:rPr>
              <a:t>Foley Engineer: Martin Oswin</a:t>
            </a:r>
            <a:endParaRPr lang="sr-Cyrl-BA" sz="2400" dirty="0">
              <a:latin typeface="Calibri" pitchFamily="34" charset="0"/>
              <a:cs typeface="Calibri" pitchFamily="34" charset="0"/>
            </a:endParaRPr>
          </a:p>
        </p:txBody>
      </p:sp>
      <p:sp>
        <p:nvSpPr>
          <p:cNvPr id="10" name="TextBox 9"/>
          <p:cNvSpPr txBox="1"/>
          <p:nvPr/>
        </p:nvSpPr>
        <p:spPr>
          <a:xfrm>
            <a:off x="956990" y="6385793"/>
            <a:ext cx="11377264" cy="2492990"/>
          </a:xfrm>
          <a:prstGeom prst="rect">
            <a:avLst/>
          </a:prstGeom>
          <a:noFill/>
        </p:spPr>
        <p:txBody>
          <a:bodyPr wrap="square" rtlCol="0">
            <a:spAutoFit/>
          </a:bodyPr>
          <a:lstStyle/>
          <a:p>
            <a:r>
              <a:rPr lang="sr-Latn-BA" dirty="0">
                <a:latin typeface="Calibri" pitchFamily="34" charset="0"/>
                <a:cs typeface="Calibri" pitchFamily="34" charset="0"/>
              </a:rPr>
              <a:t>Obično se na setovima snime samo dijalozi glumaca (u velikom broju slučajeva dijalozi se snimaju naknadno), dok se obogaćivanje zvukom visokog kvaliteta obavlja naknadno. Takvi zvukovi nastaju u </a:t>
            </a:r>
            <a:r>
              <a:rPr lang="sr-Latn-BA" i="1" dirty="0">
                <a:latin typeface="Calibri" pitchFamily="34" charset="0"/>
                <a:cs typeface="Calibri" pitchFamily="34" charset="0"/>
              </a:rPr>
              <a:t>Foley</a:t>
            </a:r>
            <a:r>
              <a:rPr lang="sr-Latn-BA" dirty="0">
                <a:latin typeface="Calibri" pitchFamily="34" charset="0"/>
                <a:cs typeface="Calibri" pitchFamily="34" charset="0"/>
              </a:rPr>
              <a:t> studiju koji je opremljen raznim materijalima koji proizvode različite i bogate zvukove, koji se snimaju višekanalno pomoću nekoliko mikrofona. </a:t>
            </a:r>
            <a:endParaRPr lang="sr-Cyrl-BA" dirty="0">
              <a:latin typeface="Calibri" pitchFamily="34" charset="0"/>
              <a:cs typeface="Calibri" pitchFamily="34" charset="0"/>
            </a:endParaRPr>
          </a:p>
          <a:p>
            <a:endParaRPr lang="sr-Cyrl-BA" dirty="0">
              <a:latin typeface="Calibri" pitchFamily="34" charset="0"/>
              <a:cs typeface="Calibri" pitchFamily="34" charset="0"/>
            </a:endParaRPr>
          </a:p>
        </p:txBody>
      </p:sp>
    </p:spTree>
    <p:extLst>
      <p:ext uri="{BB962C8B-B14F-4D97-AF65-F5344CB8AC3E}">
        <p14:creationId xmlns:p14="http://schemas.microsoft.com/office/powerpoint/2010/main" val="31830475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Rectangle 2"/>
          <p:cNvSpPr>
            <a:spLocks noChangeArrowheads="1"/>
          </p:cNvSpPr>
          <p:nvPr/>
        </p:nvSpPr>
        <p:spPr bwMode="auto">
          <a:xfrm>
            <a:off x="0" y="0"/>
            <a:ext cx="1300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Moglo bi se reći da je zvuk fizička pojava koja se javlja nakon poremećaja stanja mirovanja čestica neke elastične sredine. Promjene položaja tih čestica uz odgovarajuću promjenu pritiska i gustine nazivaju se akustične oscilacije. Zvuk se prostire putem talasa, ali za razliku od svjetla ili radiotalasa, on nije dio elektromagnetnog spektra. Dio fizike koji proučava zvuk zove se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akustika</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Prostiranje mu je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longitudinalno</a:t>
            </a:r>
            <a:r>
              <a:rPr kumimoji="0" lang="sr-Latn-RS" sz="1100" b="0" i="0" u="none" strike="noStrike" cap="none" normalizeH="0" baseline="30000" smtClean="0">
                <a:ln>
                  <a:noFill/>
                </a:ln>
                <a:solidFill>
                  <a:schemeClr val="tx1"/>
                </a:solidFill>
                <a:effectLst/>
                <a:latin typeface="Cambria" pitchFamily="18" charset="0"/>
                <a:ea typeface="Calibri" pitchFamily="34" charset="0"/>
                <a:cs typeface="Times New Roman" pitchFamily="18" charset="0"/>
                <a:hlinkClick r:id="rId2"/>
              </a:rPr>
              <a:t>[</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2"/>
              </a:rPr>
              <a:t>1]</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u vidu mehaničkog vala.</a:t>
            </a:r>
            <a:endParaRPr kumimoji="0" lang="sr-Latn-RS" sz="800" b="0" i="0" u="none" strike="noStrike" cap="none" normalizeH="0" baseline="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Uz pojam zvuka uvijek se veže i </a:t>
            </a:r>
            <a:r>
              <a:rPr kumimoji="0" lang="sr-Latn-RS" sz="1100" b="0" i="1"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frekvencija</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koja predstavlja broj talasa u jednoj sekundi. Promjenom frekvencije dobijamo visoke ili niske tonalitete. Zvučni signal predstavlja promjenu pritiska vazduha kroz vrijeme. Prostiranje zvuka u vazduhu</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3"/>
              </a:rPr>
              <a:t>[2]</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je otprilike oko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340 m/s</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a:t>
            </a:r>
            <a:endParaRPr kumimoji="0" lang="sr-Latn-R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0" y="2028825"/>
            <a:ext cx="130032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800" b="0" i="0" u="none" strike="noStrike" cap="none" normalizeH="0" baseline="0" smtClean="0">
                <a:ln>
                  <a:noFill/>
                </a:ln>
                <a:solidFill>
                  <a:schemeClr val="tx1"/>
                </a:solidFill>
                <a:effectLst/>
                <a:latin typeface="Arial" pitchFamily="34" charset="0"/>
                <a:cs typeface="Arial" pitchFamily="34" charset="0"/>
              </a:rPr>
              <a:t/>
            </a:r>
            <a:br>
              <a:rPr kumimoji="0" lang="sr-Latn-RS" sz="1800" b="0" i="0" u="none" strike="noStrike" cap="none" normalizeH="0" baseline="0" smtClean="0">
                <a:ln>
                  <a:noFill/>
                </a:ln>
                <a:solidFill>
                  <a:schemeClr val="tx1"/>
                </a:solidFill>
                <a:effectLst/>
                <a:latin typeface="Arial" pitchFamily="34" charset="0"/>
                <a:cs typeface="Arial" pitchFamily="34" charset="0"/>
              </a:rPr>
            </a:b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812974" y="2281337"/>
            <a:ext cx="10945216" cy="4985980"/>
          </a:xfrm>
          <a:prstGeom prst="rect">
            <a:avLst/>
          </a:prstGeom>
          <a:noFill/>
        </p:spPr>
        <p:txBody>
          <a:bodyPr wrap="square" rtlCol="0">
            <a:spAutoFit/>
          </a:bodyPr>
          <a:lstStyle/>
          <a:p>
            <a:pPr algn="just">
              <a:spcBef>
                <a:spcPts val="600"/>
              </a:spcBef>
              <a:spcAft>
                <a:spcPts val="600"/>
              </a:spcAft>
            </a:pPr>
            <a:r>
              <a:rPr lang="vi-VN" sz="2800" dirty="0" smtClean="0">
                <a:latin typeface="Calibri" pitchFamily="34" charset="0"/>
                <a:cs typeface="Calibri" pitchFamily="34" charset="0"/>
              </a:rPr>
              <a:t>Začetnik </a:t>
            </a:r>
            <a:r>
              <a:rPr lang="vi-VN" sz="2800" dirty="0">
                <a:latin typeface="Calibri" pitchFamily="34" charset="0"/>
                <a:cs typeface="Calibri" pitchFamily="34" charset="0"/>
              </a:rPr>
              <a:t>Foley zvuka bio je Jack Foley, koji je radio za poznatu producentsku kuću “Universal“. Vrhunac njegovog rada je bio Kubrickov “Spartak“ za koji postoji jedna zanimljiva priča. Režiser nije bio zadovoljan zvukovima koje je pravila rimska vojska u sceni i bio je spreman da ponovi snimanje. Tada na scenu stupa Jack Foley, koji je iz svog auta izvadio hrpu ključeva čijim je zveckanjem stvorio zvuk koji je nevjerovatno odgovarao marširanju vojnika. Foley studio obično izgleda neuredno i podsjeća na smetlarnik zbog raznih predmeta koji se tu nalaze radi stvaranje zvuka. Danas je taj proces prilično olakšan zbog velikih digitalizovanih audioteka.</a:t>
            </a:r>
          </a:p>
          <a:p>
            <a:pPr algn="just">
              <a:spcBef>
                <a:spcPts val="600"/>
              </a:spcBef>
              <a:spcAft>
                <a:spcPts val="600"/>
              </a:spcAft>
            </a:pPr>
            <a:r>
              <a:rPr lang="vi-VN" sz="2800" dirty="0">
                <a:latin typeface="Calibri" pitchFamily="34" charset="0"/>
                <a:cs typeface="Calibri" pitchFamily="34" charset="0"/>
              </a:rPr>
              <a:t>Ipak, proces i pristup snimanju nisu se mijenjali od tridesetih godina dvadesetog vijeka. </a:t>
            </a:r>
          </a:p>
        </p:txBody>
      </p:sp>
    </p:spTree>
    <p:extLst>
      <p:ext uri="{BB962C8B-B14F-4D97-AF65-F5344CB8AC3E}">
        <p14:creationId xmlns:p14="http://schemas.microsoft.com/office/powerpoint/2010/main" val="34886038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Rectangle 2"/>
          <p:cNvSpPr>
            <a:spLocks noChangeArrowheads="1"/>
          </p:cNvSpPr>
          <p:nvPr/>
        </p:nvSpPr>
        <p:spPr bwMode="auto">
          <a:xfrm>
            <a:off x="0" y="0"/>
            <a:ext cx="1300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Moglo bi se reći da je zvuk fizička pojava koja se javlja nakon poremećaja stanja mirovanja čestica neke elastične sredine. Promjene položaja tih čestica uz odgovarajuću promjenu pritiska i gustine nazivaju se akustične oscilacije. Zvuk se prostire putem talasa, ali za razliku od svjetla ili radiotalasa, on nije dio elektromagnetnog spektra. Dio fizike koji proučava zvuk zove se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akustika</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Prostiranje mu je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longitudinalno</a:t>
            </a:r>
            <a:r>
              <a:rPr kumimoji="0" lang="sr-Latn-RS" sz="1100" b="0" i="0" u="none" strike="noStrike" cap="none" normalizeH="0" baseline="30000" smtClean="0">
                <a:ln>
                  <a:noFill/>
                </a:ln>
                <a:solidFill>
                  <a:schemeClr val="tx1"/>
                </a:solidFill>
                <a:effectLst/>
                <a:latin typeface="Cambria" pitchFamily="18" charset="0"/>
                <a:ea typeface="Calibri" pitchFamily="34" charset="0"/>
                <a:cs typeface="Times New Roman" pitchFamily="18" charset="0"/>
                <a:hlinkClick r:id="rId2"/>
              </a:rPr>
              <a:t>[</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2"/>
              </a:rPr>
              <a:t>1]</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u vidu mehaničkog vala.</a:t>
            </a:r>
            <a:endParaRPr kumimoji="0" lang="sr-Latn-RS" sz="800" b="0" i="0" u="none" strike="noStrike" cap="none" normalizeH="0" baseline="0" smtClean="0" bmk="">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Uz pojam zvuka uvijek se veže i </a:t>
            </a:r>
            <a:r>
              <a:rPr kumimoji="0" lang="sr-Latn-RS" sz="1100" b="0" i="1"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frekvencija</a:t>
            </a:r>
            <a:r>
              <a:rPr kumimoji="0" lang="sr-Latn-RS" sz="1100" b="0" i="0" u="none" strike="noStrike" cap="none" normalizeH="0" baseline="0" smtClean="0" bmk="">
                <a:ln>
                  <a:noFill/>
                </a:ln>
                <a:solidFill>
                  <a:schemeClr val="tx1"/>
                </a:solidFill>
                <a:effectLst/>
                <a:latin typeface="Cambria" pitchFamily="18" charset="0"/>
                <a:ea typeface="Calibri" pitchFamily="34" charset="0"/>
                <a:cs typeface="Times New Roman" pitchFamily="18" charset="0"/>
              </a:rPr>
              <a:t>, koja predstavlja broj talasa u jednoj sekundi. Promjenom frekvencije dobijamo visoke ili niske tonalitete. Zvučni signal predstavlja promjenu pritiska vazduha kroz vrijeme. Prostiranje zvuka u vazduhu</a:t>
            </a:r>
            <a:r>
              <a:rPr kumimoji="0" lang="sr-Latn-RS" sz="1100" b="0" i="0" u="none" strike="noStrike" cap="none" normalizeH="0" baseline="30000" smtClean="0" bmk="">
                <a:ln>
                  <a:noFill/>
                </a:ln>
                <a:solidFill>
                  <a:schemeClr val="tx1"/>
                </a:solidFill>
                <a:effectLst/>
                <a:latin typeface="Cambria" pitchFamily="18" charset="0"/>
                <a:ea typeface="Calibri" pitchFamily="34" charset="0"/>
                <a:cs typeface="Times New Roman" pitchFamily="18" charset="0"/>
                <a:hlinkClick r:id="rId3"/>
              </a:rPr>
              <a:t>[2]</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 je otprilike oko </a:t>
            </a:r>
            <a:r>
              <a:rPr kumimoji="0" lang="sr-Latn-RS" sz="1100" b="0" i="1" u="none" strike="noStrike" cap="none" normalizeH="0" baseline="0" smtClean="0">
                <a:ln>
                  <a:noFill/>
                </a:ln>
                <a:solidFill>
                  <a:schemeClr val="tx1"/>
                </a:solidFill>
                <a:effectLst/>
                <a:latin typeface="Cambria" pitchFamily="18" charset="0"/>
                <a:ea typeface="Calibri" pitchFamily="34" charset="0"/>
                <a:cs typeface="Times New Roman" pitchFamily="18" charset="0"/>
              </a:rPr>
              <a:t>340 m/s</a:t>
            </a:r>
            <a:r>
              <a:rPr kumimoji="0" lang="sr-Latn-RS" sz="1100" b="0" i="0" u="none" strike="noStrike" cap="none" normalizeH="0" baseline="0" smtClean="0">
                <a:ln>
                  <a:noFill/>
                </a:ln>
                <a:solidFill>
                  <a:schemeClr val="tx1"/>
                </a:solidFill>
                <a:effectLst/>
                <a:latin typeface="Cambria" pitchFamily="18" charset="0"/>
                <a:ea typeface="Calibri" pitchFamily="34" charset="0"/>
                <a:cs typeface="Times New Roman" pitchFamily="18" charset="0"/>
              </a:rPr>
              <a:t>.</a:t>
            </a:r>
            <a:endParaRPr kumimoji="0" lang="sr-Latn-R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0" y="2028825"/>
            <a:ext cx="130032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r-Latn-RS" sz="1800" b="0" i="0" u="none" strike="noStrike" cap="none" normalizeH="0" baseline="0" smtClean="0">
                <a:ln>
                  <a:noFill/>
                </a:ln>
                <a:solidFill>
                  <a:schemeClr val="tx1"/>
                </a:solidFill>
                <a:effectLst/>
                <a:latin typeface="Arial" pitchFamily="34" charset="0"/>
                <a:cs typeface="Arial" pitchFamily="34" charset="0"/>
              </a:rPr>
              <a:t/>
            </a:r>
            <a:br>
              <a:rPr kumimoji="0" lang="sr-Latn-RS" sz="1800" b="0" i="0" u="none" strike="noStrike" cap="none" normalizeH="0" baseline="0" smtClean="0">
                <a:ln>
                  <a:noFill/>
                </a:ln>
                <a:solidFill>
                  <a:schemeClr val="tx1"/>
                </a:solidFill>
                <a:effectLst/>
                <a:latin typeface="Arial" pitchFamily="34" charset="0"/>
                <a:cs typeface="Arial" pitchFamily="34" charset="0"/>
              </a:rPr>
            </a:br>
            <a:endParaRPr kumimoji="0" lang="sr-Latn-R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596950" y="1777281"/>
            <a:ext cx="11809312" cy="7417415"/>
          </a:xfrm>
          <a:prstGeom prst="rect">
            <a:avLst/>
          </a:prstGeom>
          <a:noFill/>
        </p:spPr>
        <p:txBody>
          <a:bodyPr wrap="square" rtlCol="0">
            <a:spAutoFit/>
          </a:bodyPr>
          <a:lstStyle/>
          <a:p>
            <a:pPr algn="just">
              <a:spcBef>
                <a:spcPts val="600"/>
              </a:spcBef>
              <a:spcAft>
                <a:spcPts val="600"/>
              </a:spcAft>
            </a:pPr>
            <a:r>
              <a:rPr lang="vi-VN" sz="2400" dirty="0">
                <a:latin typeface="Calibri" pitchFamily="34" charset="0"/>
                <a:cs typeface="Calibri" pitchFamily="34" charset="0"/>
              </a:rPr>
              <a:t>Zvukove koji nastaju u Foley studiju mogu se podijeliti na tri osnovne kategorije:</a:t>
            </a:r>
          </a:p>
          <a:p>
            <a:pPr algn="just">
              <a:spcBef>
                <a:spcPts val="600"/>
              </a:spcBef>
              <a:spcAft>
                <a:spcPts val="600"/>
              </a:spcAft>
            </a:pPr>
            <a:r>
              <a:rPr lang="vi-VN" sz="2400" b="1" dirty="0" smtClean="0">
                <a:solidFill>
                  <a:srgbClr val="0066CC"/>
                </a:solidFill>
                <a:latin typeface="Calibri" pitchFamily="34" charset="0"/>
                <a:cs typeface="Calibri" pitchFamily="34" charset="0"/>
              </a:rPr>
              <a:t>Koraci</a:t>
            </a:r>
            <a:endParaRPr lang="vi-VN" sz="2400" b="1" dirty="0">
              <a:solidFill>
                <a:srgbClr val="0066CC"/>
              </a:solidFill>
              <a:latin typeface="Calibri" pitchFamily="34" charset="0"/>
              <a:cs typeface="Calibri" pitchFamily="34" charset="0"/>
            </a:endParaRPr>
          </a:p>
          <a:p>
            <a:pPr algn="just">
              <a:spcBef>
                <a:spcPts val="600"/>
              </a:spcBef>
              <a:spcAft>
                <a:spcPts val="600"/>
              </a:spcAft>
            </a:pPr>
            <a:r>
              <a:rPr lang="vi-VN" sz="2400" dirty="0">
                <a:latin typeface="Calibri" pitchFamily="34" charset="0"/>
                <a:cs typeface="Calibri" pitchFamily="34" charset="0"/>
              </a:rPr>
              <a:t>Svaki Foley studio opremljen je različitim vrstama podova i raznih materijala koji se posipaju po podu. Npr. drveni pod, beton, pijesak, metal, voda i sl. Sinhronizacija zvuka i pokreta koje Foley umjetnik prati na ekranu je izuzetno osjetljiv i precizan posao od kojeg na kraju zavisi vjernost obrađene scene.</a:t>
            </a:r>
          </a:p>
          <a:p>
            <a:pPr algn="just">
              <a:spcBef>
                <a:spcPts val="600"/>
              </a:spcBef>
              <a:spcAft>
                <a:spcPts val="600"/>
              </a:spcAft>
            </a:pPr>
            <a:r>
              <a:rPr lang="vi-VN" sz="2400" b="1" dirty="0">
                <a:solidFill>
                  <a:srgbClr val="0066CC"/>
                </a:solidFill>
                <a:latin typeface="Calibri" pitchFamily="34" charset="0"/>
                <a:cs typeface="Calibri" pitchFamily="34" charset="0"/>
              </a:rPr>
              <a:t>Pokreti</a:t>
            </a:r>
          </a:p>
          <a:p>
            <a:pPr algn="just">
              <a:spcBef>
                <a:spcPts val="600"/>
              </a:spcBef>
              <a:spcAft>
                <a:spcPts val="600"/>
              </a:spcAft>
            </a:pPr>
            <a:r>
              <a:rPr lang="vi-VN" sz="2400" dirty="0">
                <a:latin typeface="Calibri" pitchFamily="34" charset="0"/>
                <a:cs typeface="Calibri" pitchFamily="34" charset="0"/>
              </a:rPr>
              <a:t>U pokrete mogu biti svrstani svi zvukovi koji nastaju kretanjem ljudskog tijela. Tu spadaju: šuškanje odjeće, cijepanje tkanine, oštri i tupi udarci, poljupci, zveckanje, tapšanje, pljeskanje i sl.</a:t>
            </a:r>
          </a:p>
          <a:p>
            <a:pPr algn="just">
              <a:spcBef>
                <a:spcPts val="600"/>
              </a:spcBef>
              <a:spcAft>
                <a:spcPts val="600"/>
              </a:spcAft>
            </a:pPr>
            <a:r>
              <a:rPr lang="vi-VN" sz="2400" b="1" dirty="0">
                <a:solidFill>
                  <a:srgbClr val="0066CC"/>
                </a:solidFill>
                <a:latin typeface="Calibri" pitchFamily="34" charset="0"/>
                <a:cs typeface="Calibri" pitchFamily="34" charset="0"/>
              </a:rPr>
              <a:t>Ostali zvukovi</a:t>
            </a:r>
          </a:p>
          <a:p>
            <a:pPr algn="just">
              <a:spcBef>
                <a:spcPts val="600"/>
              </a:spcBef>
              <a:spcAft>
                <a:spcPts val="600"/>
              </a:spcAft>
            </a:pPr>
            <a:r>
              <a:rPr lang="vi-VN" sz="2400" dirty="0">
                <a:latin typeface="Calibri" pitchFamily="34" charset="0"/>
                <a:cs typeface="Calibri" pitchFamily="34" charset="0"/>
              </a:rPr>
              <a:t>O ostale zvukove spadaju svi zvukovi koji se ne nalaze u prve dvije kategorije. Radi se o najzabavnijem dijelu Foley produkcije, jer su za stvaranje zvukova dopušteni svi mogući rekviziti i tu kreativnost umjetnika dolazi do najvećeg izražaja. Dobar primjer je zvuk polijetanja ptice gdje se čuje zvuk krila kako udaraju jedno od drugo. Takav zvuk se postiže udaranjem gumenih rukavica jednu od drugu.  Taj efekat je više puta primjenjen u animiranom filmu “Valiant“ iz 2005. godine.</a:t>
            </a:r>
          </a:p>
        </p:txBody>
      </p:sp>
    </p:spTree>
    <p:extLst>
      <p:ext uri="{BB962C8B-B14F-4D97-AF65-F5344CB8AC3E}">
        <p14:creationId xmlns:p14="http://schemas.microsoft.com/office/powerpoint/2010/main" val="16618635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Content Placeholder 2"/>
          <p:cNvSpPr>
            <a:spLocks noGrp="1"/>
          </p:cNvSpPr>
          <p:nvPr>
            <p:ph idx="1"/>
          </p:nvPr>
        </p:nvSpPr>
        <p:spPr>
          <a:xfrm>
            <a:off x="596950" y="1993305"/>
            <a:ext cx="11930146" cy="2088232"/>
          </a:xfrm>
        </p:spPr>
        <p:txBody>
          <a:bodyPr/>
          <a:lstStyle/>
          <a:p>
            <a:pPr marL="0" indent="0" algn="just">
              <a:buNone/>
            </a:pPr>
            <a:r>
              <a:rPr lang="vi-VN" sz="2800" dirty="0">
                <a:solidFill>
                  <a:schemeClr val="tx1"/>
                </a:solidFill>
                <a:latin typeface="Calibri" pitchFamily="34" charset="0"/>
                <a:cs typeface="Calibri" pitchFamily="34" charset="0"/>
              </a:rPr>
              <a:t>Rođendanom kinematografije se smatra 28. decembar 1895. godine, kada su braća August i Louis Lumière svojim kinematografom održali u pariskom Grand kafeu prvu projekciju. Film je trajao svega nekoliko minuta i prikazivao je dolazak voza u željezničku stanicu. Šest mjeseci kasnije je isti film prikazan i u Beogradu. </a:t>
            </a:r>
            <a:endParaRPr lang="sr-Cyrl-BA" sz="2800" dirty="0">
              <a:solidFill>
                <a:schemeClr val="tx1"/>
              </a:solidFill>
              <a:latin typeface="Calibri" pitchFamily="34" charset="0"/>
              <a:cs typeface="Calibri"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7630" y="4542656"/>
            <a:ext cx="4449680" cy="386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014" y="4542656"/>
            <a:ext cx="5096930" cy="386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749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Content Placeholder 2"/>
          <p:cNvSpPr>
            <a:spLocks noGrp="1"/>
          </p:cNvSpPr>
          <p:nvPr>
            <p:ph idx="1"/>
          </p:nvPr>
        </p:nvSpPr>
        <p:spPr>
          <a:xfrm>
            <a:off x="596950" y="1993305"/>
            <a:ext cx="11930146" cy="2088232"/>
          </a:xfrm>
        </p:spPr>
        <p:txBody>
          <a:bodyPr/>
          <a:lstStyle/>
          <a:p>
            <a:pPr marL="0" indent="0" algn="just">
              <a:buNone/>
            </a:pPr>
            <a:r>
              <a:rPr lang="vi-VN" sz="2800" dirty="0">
                <a:solidFill>
                  <a:schemeClr val="tx1"/>
                </a:solidFill>
                <a:latin typeface="Calibri" pitchFamily="34" charset="0"/>
                <a:cs typeface="Calibri" pitchFamily="34" charset="0"/>
              </a:rPr>
              <a:t>Nakon prvih projekcija kreće ubrzani razvoj kamera i projektora. Nastanak filma je uveliko zavisio od razvoja nauke i tehnologije. Neka otkrića su dolazila kao logičan slijed, a do nekih se dolazilo sasvim slučajno. </a:t>
            </a:r>
          </a:p>
          <a:p>
            <a:pPr marL="0" indent="0" algn="just">
              <a:buNone/>
            </a:pPr>
            <a:r>
              <a:rPr lang="vi-VN" sz="2800" dirty="0">
                <a:solidFill>
                  <a:schemeClr val="tx1"/>
                </a:solidFill>
                <a:latin typeface="Calibri" pitchFamily="34" charset="0"/>
                <a:cs typeface="Calibri" pitchFamily="34" charset="0"/>
              </a:rPr>
              <a:t>Kada su se ljudi zasitili slučajnih ili s druge strane ameterski namještenih scena, film je morao krenuti u novom pravcu. Počinju se pisati scenariji i tada se prvi put pojavljuje knjiga snimanja. Film sada postaje umjetnost. </a:t>
            </a:r>
          </a:p>
        </p:txBody>
      </p:sp>
    </p:spTree>
    <p:extLst>
      <p:ext uri="{BB962C8B-B14F-4D97-AF65-F5344CB8AC3E}">
        <p14:creationId xmlns:p14="http://schemas.microsoft.com/office/powerpoint/2010/main" val="15030822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Content Placeholder 2"/>
          <p:cNvSpPr>
            <a:spLocks noGrp="1"/>
          </p:cNvSpPr>
          <p:nvPr>
            <p:ph idx="1"/>
          </p:nvPr>
        </p:nvSpPr>
        <p:spPr>
          <a:xfrm>
            <a:off x="596950" y="1993305"/>
            <a:ext cx="11930146" cy="2088232"/>
          </a:xfrm>
        </p:spPr>
        <p:txBody>
          <a:bodyPr/>
          <a:lstStyle/>
          <a:p>
            <a:pPr marL="0" indent="0" algn="just">
              <a:buNone/>
            </a:pPr>
            <a:r>
              <a:rPr lang="vi-VN" sz="2800" dirty="0">
                <a:solidFill>
                  <a:schemeClr val="tx1"/>
                </a:solidFill>
                <a:latin typeface="Calibri" pitchFamily="34" charset="0"/>
                <a:cs typeface="Calibri" pitchFamily="34" charset="0"/>
              </a:rPr>
              <a:t>Braća Lumière su snimili više filmova čija je glavna odlika bila realnost prizora. S druge strane George Méliès počinje eksperimentisati sa specijalnim efektima. Na taj način je mogao ispričati priče koje nikako nije mogao ostvariti kroz konvencionalne metode snimanja.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998" y="4297560"/>
            <a:ext cx="5688632" cy="4236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Datoteka:Le Voyage dans la lu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9678" y="4297559"/>
            <a:ext cx="4104456" cy="421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5866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sp>
        <p:nvSpPr>
          <p:cNvPr id="3" name="Content Placeholder 2"/>
          <p:cNvSpPr>
            <a:spLocks noGrp="1"/>
          </p:cNvSpPr>
          <p:nvPr>
            <p:ph idx="1"/>
          </p:nvPr>
        </p:nvSpPr>
        <p:spPr>
          <a:xfrm>
            <a:off x="596950" y="1993305"/>
            <a:ext cx="11930146" cy="2088232"/>
          </a:xfrm>
        </p:spPr>
        <p:txBody>
          <a:bodyPr/>
          <a:lstStyle/>
          <a:p>
            <a:pPr marL="0" indent="0" algn="just">
              <a:buNone/>
            </a:pPr>
            <a:r>
              <a:rPr lang="vi-VN" sz="2800" dirty="0">
                <a:solidFill>
                  <a:schemeClr val="tx1"/>
                </a:solidFill>
                <a:latin typeface="Calibri" pitchFamily="34" charset="0"/>
                <a:cs typeface="Calibri" pitchFamily="34" charset="0"/>
              </a:rPr>
              <a:t>1927. godine se pojavljuje zvuk, a s pojavom zvuka odmah se pojavljuju i specijalni zvučni efekti koji su obogaćivali zvučni aspekt filma. Poznati režiser Alfred Hitchcock   je 1929. godine napravio prvi zvučni engleski film Blackmail (Ucjena), u kojem se već koristio zvučnim efektima. Danas se zvuku posvećuje pažnja koliko i videu. Kasnije se uvode kolor, stereo zvuk, veliki ekran...</a:t>
            </a:r>
          </a:p>
        </p:txBody>
      </p:sp>
      <p:pic>
        <p:nvPicPr>
          <p:cNvPr id="6146" name="Picture 2" descr="Datoteka:Alfred Hitchcock NYW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966" y="4484085"/>
            <a:ext cx="3384376" cy="43763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01406" y="6529809"/>
            <a:ext cx="7128792" cy="1077218"/>
          </a:xfrm>
          <a:prstGeom prst="rect">
            <a:avLst/>
          </a:prstGeom>
          <a:noFill/>
        </p:spPr>
        <p:txBody>
          <a:bodyPr wrap="square" rtlCol="0">
            <a:spAutoFit/>
          </a:bodyPr>
          <a:lstStyle/>
          <a:p>
            <a:r>
              <a:rPr lang="en-US" sz="2400" dirty="0">
                <a:latin typeface="Calibri" pitchFamily="34" charset="0"/>
                <a:cs typeface="Calibri" pitchFamily="34" charset="0"/>
              </a:rPr>
              <a:t>Alfred Joseph Hitchcock</a:t>
            </a:r>
          </a:p>
          <a:p>
            <a:r>
              <a:rPr lang="en-US" sz="2000" dirty="0">
                <a:latin typeface="Calibri" pitchFamily="34" charset="0"/>
                <a:cs typeface="Calibri" pitchFamily="34" charset="0"/>
              </a:rPr>
              <a:t>13 August </a:t>
            </a:r>
            <a:r>
              <a:rPr lang="en-US" sz="2000" dirty="0" smtClean="0">
                <a:latin typeface="Calibri" pitchFamily="34" charset="0"/>
                <a:cs typeface="Calibri" pitchFamily="34" charset="0"/>
              </a:rPr>
              <a:t>1899</a:t>
            </a:r>
            <a:r>
              <a:rPr lang="sr-Latn-BA" sz="2000" dirty="0" smtClean="0">
                <a:latin typeface="Calibri" pitchFamily="34" charset="0"/>
                <a:cs typeface="Calibri" pitchFamily="34" charset="0"/>
              </a:rPr>
              <a:t>, </a:t>
            </a:r>
            <a:r>
              <a:rPr lang="en-US" sz="2000" dirty="0" smtClean="0">
                <a:latin typeface="Calibri" pitchFamily="34" charset="0"/>
                <a:cs typeface="Calibri" pitchFamily="34" charset="0"/>
              </a:rPr>
              <a:t>Leytonstone</a:t>
            </a:r>
            <a:r>
              <a:rPr lang="en-US" sz="2000" dirty="0">
                <a:latin typeface="Calibri" pitchFamily="34" charset="0"/>
                <a:cs typeface="Calibri" pitchFamily="34" charset="0"/>
              </a:rPr>
              <a:t>, Essex, England</a:t>
            </a:r>
          </a:p>
          <a:p>
            <a:r>
              <a:rPr lang="en-US" sz="2000" dirty="0">
                <a:latin typeface="Calibri" pitchFamily="34" charset="0"/>
                <a:cs typeface="Calibri" pitchFamily="34" charset="0"/>
              </a:rPr>
              <a:t>Died </a:t>
            </a:r>
            <a:r>
              <a:rPr lang="en-US" sz="2000" dirty="0" smtClean="0">
                <a:latin typeface="Calibri" pitchFamily="34" charset="0"/>
                <a:cs typeface="Calibri" pitchFamily="34" charset="0"/>
              </a:rPr>
              <a:t>29 </a:t>
            </a:r>
            <a:r>
              <a:rPr lang="en-US" sz="2000" dirty="0">
                <a:latin typeface="Calibri" pitchFamily="34" charset="0"/>
                <a:cs typeface="Calibri" pitchFamily="34" charset="0"/>
              </a:rPr>
              <a:t>April 1980 (aged </a:t>
            </a:r>
            <a:r>
              <a:rPr lang="en-US" sz="2000" dirty="0" smtClean="0">
                <a:latin typeface="Calibri" pitchFamily="34" charset="0"/>
                <a:cs typeface="Calibri" pitchFamily="34" charset="0"/>
              </a:rPr>
              <a:t>80)</a:t>
            </a:r>
            <a:r>
              <a:rPr lang="sr-Latn-BA" sz="2000" dirty="0" smtClean="0">
                <a:latin typeface="Calibri" pitchFamily="34" charset="0"/>
                <a:cs typeface="Calibri" pitchFamily="34" charset="0"/>
              </a:rPr>
              <a:t> </a:t>
            </a:r>
            <a:r>
              <a:rPr lang="en-US" sz="2000" dirty="0" err="1" smtClean="0">
                <a:latin typeface="Calibri" pitchFamily="34" charset="0"/>
                <a:cs typeface="Calibri" pitchFamily="34" charset="0"/>
              </a:rPr>
              <a:t>Bel</a:t>
            </a:r>
            <a:r>
              <a:rPr lang="en-US" sz="2000" dirty="0" smtClean="0">
                <a:latin typeface="Calibri" pitchFamily="34" charset="0"/>
                <a:cs typeface="Calibri" pitchFamily="34" charset="0"/>
              </a:rPr>
              <a:t> </a:t>
            </a:r>
            <a:r>
              <a:rPr lang="en-US" sz="2000" dirty="0">
                <a:latin typeface="Calibri" pitchFamily="34" charset="0"/>
                <a:cs typeface="Calibri" pitchFamily="34" charset="0"/>
              </a:rPr>
              <a:t>Air, California, United States</a:t>
            </a:r>
            <a:endParaRPr lang="sr-Cyrl-BA" sz="2000" dirty="0"/>
          </a:p>
        </p:txBody>
      </p:sp>
    </p:spTree>
    <p:extLst>
      <p:ext uri="{BB962C8B-B14F-4D97-AF65-F5344CB8AC3E}">
        <p14:creationId xmlns:p14="http://schemas.microsoft.com/office/powerpoint/2010/main" val="15540982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pic>
        <p:nvPicPr>
          <p:cNvPr id="7170" name="Picture 2" descr="Psycho (1960) Po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42" y="3217442"/>
            <a:ext cx="2304256" cy="341331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ertigo (1958) P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214" y="3217442"/>
            <a:ext cx="2304256" cy="341331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ar Window (1954) Po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1486" y="3217441"/>
            <a:ext cx="2304256" cy="341331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North by Northwest (1959) Po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758" y="3217441"/>
            <a:ext cx="2304256" cy="341331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The Birds (1963) Po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18030" y="3217442"/>
            <a:ext cx="2304256" cy="341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0653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22" y="287834"/>
            <a:ext cx="12043056" cy="841375"/>
          </a:xfrm>
        </p:spPr>
        <p:txBody>
          <a:bodyPr/>
          <a:lstStyle/>
          <a:p>
            <a:r>
              <a:rPr lang="sr-Latn-BA" sz="2800" b="1" dirty="0" smtClean="0"/>
              <a:t>Digitalna montaža sa naprednim studijskim tehnikama</a:t>
            </a:r>
            <a:endParaRPr lang="bs-Latn-BA" sz="2800"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974" y="1633265"/>
            <a:ext cx="10570678" cy="72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4729352"/>
      </p:ext>
    </p:extLst>
  </p:cSld>
  <p:clrMapOvr>
    <a:masterClrMapping/>
  </p:clrMapOvr>
  <p:timing>
    <p:tnLst>
      <p:par>
        <p:cTn id="1" dur="indefinite" restart="never" nodeType="tmRoot"/>
      </p:par>
    </p:tnLst>
  </p:timing>
</p:sld>
</file>

<file path=ppt/theme/theme1.xml><?xml version="1.0" encoding="utf-8"?>
<a:theme xmlns:a="http://schemas.openxmlformats.org/drawingml/2006/main" name="digital6">
  <a:themeElements>
    <a:clrScheme name="bk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k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300163"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300163"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k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k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k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k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k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k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k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k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k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k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k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k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1086</TotalTime>
  <Words>5056</Words>
  <Application>Microsoft Office PowerPoint</Application>
  <PresentationFormat>Custom</PresentationFormat>
  <Paragraphs>304</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Cambria</vt:lpstr>
      <vt:lpstr>Times New Roman</vt:lpstr>
      <vt:lpstr>digital6</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lpstr>Digitalna montaža sa naprednim studijskim tehnikama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sinisa</dc:creator>
  <cp:lastModifiedBy>User</cp:lastModifiedBy>
  <cp:revision>145</cp:revision>
  <dcterms:created xsi:type="dcterms:W3CDTF">2010-10-24T17:40:20Z</dcterms:created>
  <dcterms:modified xsi:type="dcterms:W3CDTF">2021-08-16T18:18:52Z</dcterms:modified>
</cp:coreProperties>
</file>